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IBM Plex Sans"/>
      <p:regular r:id="rId41"/>
      <p:bold r:id="rId42"/>
      <p:italic r:id="rId43"/>
      <p:boldItalic r:id="rId44"/>
    </p:embeddedFont>
    <p:embeddedFont>
      <p:font typeface="Roboto Thin"/>
      <p:regular r:id="rId45"/>
      <p:bold r:id="rId46"/>
      <p:italic r:id="rId47"/>
      <p:boldItalic r:id="rId48"/>
    </p:embeddedFont>
    <p:embeddedFont>
      <p:font typeface="Roboto Medium"/>
      <p:regular r:id="rId49"/>
      <p:bold r:id="rId50"/>
      <p:italic r:id="rId51"/>
      <p:boldItalic r:id="rId52"/>
    </p:embeddedFont>
    <p:embeddedFont>
      <p:font typeface="Roboto"/>
      <p:regular r:id="rId53"/>
      <p:bold r:id="rId54"/>
      <p:italic r:id="rId55"/>
      <p:boldItalic r:id="rId56"/>
    </p:embeddedFont>
    <p:embeddedFont>
      <p:font typeface="IBM Plex Sans Medium"/>
      <p:regular r:id="rId57"/>
      <p:bold r:id="rId58"/>
      <p:italic r:id="rId59"/>
      <p:boldItalic r:id="rId60"/>
    </p:embeddedFont>
    <p:embeddedFont>
      <p:font typeface="Roboto Mono"/>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IBMPlexSans-bold.fntdata"/><Relationship Id="rId41" Type="http://schemas.openxmlformats.org/officeDocument/2006/relationships/font" Target="fonts/IBMPlexSans-regular.fntdata"/><Relationship Id="rId44" Type="http://schemas.openxmlformats.org/officeDocument/2006/relationships/font" Target="fonts/IBMPlexSans-boldItalic.fntdata"/><Relationship Id="rId43" Type="http://schemas.openxmlformats.org/officeDocument/2006/relationships/font" Target="fonts/IBMPlexSans-italic.fntdata"/><Relationship Id="rId46" Type="http://schemas.openxmlformats.org/officeDocument/2006/relationships/font" Target="fonts/RobotoThin-bold.fntdata"/><Relationship Id="rId45" Type="http://schemas.openxmlformats.org/officeDocument/2006/relationships/font" Target="fonts/RobotoThin-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Thin-boldItalic.fntdata"/><Relationship Id="rId47" Type="http://schemas.openxmlformats.org/officeDocument/2006/relationships/font" Target="fonts/RobotoThin-italic.fntdata"/><Relationship Id="rId49" Type="http://schemas.openxmlformats.org/officeDocument/2006/relationships/font" Target="fonts/RobotoMedium-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ono-bold.fntdata"/><Relationship Id="rId61" Type="http://schemas.openxmlformats.org/officeDocument/2006/relationships/font" Target="fonts/RobotoMono-regular.fntdata"/><Relationship Id="rId20" Type="http://schemas.openxmlformats.org/officeDocument/2006/relationships/slide" Target="slides/slide14.xml"/><Relationship Id="rId64" Type="http://schemas.openxmlformats.org/officeDocument/2006/relationships/font" Target="fonts/RobotoMono-boldItalic.fntdata"/><Relationship Id="rId63" Type="http://schemas.openxmlformats.org/officeDocument/2006/relationships/font" Target="fonts/RobotoMono-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IBMPlexSansMedium-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edium-italic.fntdata"/><Relationship Id="rId50" Type="http://schemas.openxmlformats.org/officeDocument/2006/relationships/font" Target="fonts/RobotoMedium-bold.fntdata"/><Relationship Id="rId53" Type="http://schemas.openxmlformats.org/officeDocument/2006/relationships/font" Target="fonts/Roboto-regular.fntdata"/><Relationship Id="rId52" Type="http://schemas.openxmlformats.org/officeDocument/2006/relationships/font" Target="fonts/RobotoMedium-boldItalic.fntdata"/><Relationship Id="rId11" Type="http://schemas.openxmlformats.org/officeDocument/2006/relationships/slide" Target="slides/slide5.xml"/><Relationship Id="rId55" Type="http://schemas.openxmlformats.org/officeDocument/2006/relationships/font" Target="fonts/Roboto-italic.fntdata"/><Relationship Id="rId10" Type="http://schemas.openxmlformats.org/officeDocument/2006/relationships/slide" Target="slides/slide4.xml"/><Relationship Id="rId54" Type="http://schemas.openxmlformats.org/officeDocument/2006/relationships/font" Target="fonts/Roboto-bold.fntdata"/><Relationship Id="rId13" Type="http://schemas.openxmlformats.org/officeDocument/2006/relationships/slide" Target="slides/slide7.xml"/><Relationship Id="rId57" Type="http://schemas.openxmlformats.org/officeDocument/2006/relationships/font" Target="fonts/IBMPlexSansMedium-regular.fntdata"/><Relationship Id="rId12" Type="http://schemas.openxmlformats.org/officeDocument/2006/relationships/slide" Target="slides/slide6.xml"/><Relationship Id="rId56" Type="http://schemas.openxmlformats.org/officeDocument/2006/relationships/font" Target="fonts/Roboto-boldItalic.fntdata"/><Relationship Id="rId15" Type="http://schemas.openxmlformats.org/officeDocument/2006/relationships/slide" Target="slides/slide9.xml"/><Relationship Id="rId59" Type="http://schemas.openxmlformats.org/officeDocument/2006/relationships/font" Target="fonts/IBMPlexSansMedium-italic.fntdata"/><Relationship Id="rId14" Type="http://schemas.openxmlformats.org/officeDocument/2006/relationships/slide" Target="slides/slide8.xml"/><Relationship Id="rId58" Type="http://schemas.openxmlformats.org/officeDocument/2006/relationships/font" Target="fonts/IBMPlexSansMedium-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p.mode.com/editor/ddsc21/reports/418cd5823ed0/queries/90bceb1a42fc"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p.mode.com/editor/ddsc21/reports/418cd5823ed0/queries/90bceb1a42fc"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p.mode.com/editor/ddsc21/reports/418cd5823ed0/queries/90bceb1a42fc" TargetMode="External"/><Relationship Id="rId3" Type="http://schemas.openxmlformats.org/officeDocument/2006/relationships/hyperlink" Target="https://mode.com/sql-tutorial/sql-window-functions#defining-a-window-alias" TargetMode="External"/><Relationship Id="rId4" Type="http://schemas.openxmlformats.org/officeDocument/2006/relationships/hyperlink" Target="https://www.kaggle.com/code/alexisbcook/analytic-functions"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inktr.ee/davisdsc" TargetMode="External"/><Relationship Id="rId3" Type="http://schemas.openxmlformats.org/officeDocument/2006/relationships/hyperlink" Target="https://davisdsc.us19.list-manage.com/track/click?u=3491928c1ffbd9d8aea57b2c4&amp;id=9b498303e0&amp;e=417810678f" TargetMode="External"/><Relationship Id="rId4" Type="http://schemas.openxmlformats.org/officeDocument/2006/relationships/hyperlink" Target="http://www.davisdsc.com" TargetMode="External"/><Relationship Id="rId5" Type="http://schemas.openxmlformats.org/officeDocument/2006/relationships/hyperlink" Target="http://www.facebook.com/data.ucd"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67618706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267618706f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b7931f8717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2b7931f8717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Query language means that it has to do with specific procedure regarding databases and the information stored in them</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So SQL is used to communicate with databases, it’s a pretty easy language to use in order to deal with them</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Nisha</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2 min</a:t>
            </a:r>
            <a:endParaRPr sz="1400">
              <a:solidFill>
                <a:schemeClr val="dk2"/>
              </a:solidFill>
              <a:latin typeface="IBM Plex Sans"/>
              <a:ea typeface="IBM Plex Sans"/>
              <a:cs typeface="IBM Plex Sans"/>
              <a:sym typeface="IBM Plex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684ba0bb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684ba0bb6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Query language means that it has to do with specific procedure regarding databases and the information stored in them</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So SQL is used to communicate with databases, it’s a pretty easy language to use in order to deal with them</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Nisha</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2 min</a:t>
            </a:r>
            <a:endParaRPr sz="1400">
              <a:solidFill>
                <a:schemeClr val="dk2"/>
              </a:solidFill>
              <a:latin typeface="IBM Plex Sans"/>
              <a:ea typeface="IBM Plex Sans"/>
              <a:cs typeface="IBM Plex Sans"/>
              <a:sym typeface="IBM Plex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b7931f87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2b7931f871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Aditya</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(4 mins)</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General process: a cycle of going over a few concepts, showing  some sample queries and then have yall do a few exercises on your own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317500" lvl="0" marL="457200" rtl="0" algn="l">
              <a:spcBef>
                <a:spcPts val="0"/>
              </a:spcBef>
              <a:spcAft>
                <a:spcPts val="0"/>
              </a:spcAft>
              <a:buClr>
                <a:schemeClr val="dk2"/>
              </a:buClr>
              <a:buSzPts val="1400"/>
              <a:buFont typeface="IBM Plex Sans"/>
              <a:buChar char="-"/>
            </a:pPr>
            <a:r>
              <a:rPr lang="en" sz="1400">
                <a:solidFill>
                  <a:schemeClr val="dk2"/>
                </a:solidFill>
                <a:latin typeface="IBM Plex Sans"/>
                <a:ea typeface="IBM Plex Sans"/>
                <a:cs typeface="IBM Plex Sans"/>
                <a:sym typeface="IBM Plex Sans"/>
              </a:rPr>
              <a:t>Most basic SQL command: Select statement: used to fetch  data from a database. </a:t>
            </a:r>
            <a:br>
              <a:rPr lang="en" sz="1400">
                <a:solidFill>
                  <a:schemeClr val="dk2"/>
                </a:solidFill>
                <a:latin typeface="IBM Plex Sans"/>
                <a:ea typeface="IBM Plex Sans"/>
                <a:cs typeface="IBM Plex Sans"/>
                <a:sym typeface="IBM Plex Sans"/>
              </a:rPr>
            </a:br>
            <a:r>
              <a:rPr lang="en" sz="1400">
                <a:solidFill>
                  <a:schemeClr val="dk2"/>
                </a:solidFill>
                <a:latin typeface="IBM Plex Sans"/>
                <a:ea typeface="IBM Plex Sans"/>
                <a:cs typeface="IBM Plex Sans"/>
                <a:sym typeface="IBM Plex Sans"/>
              </a:rPr>
              <a:t>Broken down into 2 key words:</a:t>
            </a:r>
            <a:endParaRPr sz="1400">
              <a:solidFill>
                <a:schemeClr val="dk2"/>
              </a:solidFill>
              <a:latin typeface="IBM Plex Sans"/>
              <a:ea typeface="IBM Plex Sans"/>
              <a:cs typeface="IBM Plex Sans"/>
              <a:sym typeface="IBM Plex Sans"/>
            </a:endParaRPr>
          </a:p>
          <a:p>
            <a:pPr indent="-317500" lvl="0" marL="914400" rtl="0" algn="l">
              <a:spcBef>
                <a:spcPts val="0"/>
              </a:spcBef>
              <a:spcAft>
                <a:spcPts val="0"/>
              </a:spcAft>
              <a:buClr>
                <a:schemeClr val="dk2"/>
              </a:buClr>
              <a:buSzPts val="1400"/>
              <a:buFont typeface="IBM Plex Sans"/>
              <a:buChar char="-"/>
            </a:pPr>
            <a:r>
              <a:rPr b="1" lang="en" sz="1400">
                <a:solidFill>
                  <a:schemeClr val="dk2"/>
                </a:solidFill>
                <a:latin typeface="IBM Plex Sans"/>
                <a:ea typeface="IBM Plex Sans"/>
                <a:cs typeface="IBM Plex Sans"/>
                <a:sym typeface="IBM Plex Sans"/>
              </a:rPr>
              <a:t>Select</a:t>
            </a:r>
            <a:r>
              <a:rPr lang="en" sz="1400">
                <a:solidFill>
                  <a:schemeClr val="dk2"/>
                </a:solidFill>
                <a:latin typeface="IBM Plex Sans"/>
                <a:ea typeface="IBM Plex Sans"/>
                <a:cs typeface="IBM Plex Sans"/>
                <a:sym typeface="IBM Plex Sans"/>
              </a:rPr>
              <a:t>: which data to select from a database. </a:t>
            </a:r>
            <a:endParaRPr sz="1400">
              <a:solidFill>
                <a:schemeClr val="dk2"/>
              </a:solidFill>
              <a:latin typeface="IBM Plex Sans"/>
              <a:ea typeface="IBM Plex Sans"/>
              <a:cs typeface="IBM Plex Sans"/>
              <a:sym typeface="IBM Plex Sans"/>
            </a:endParaRPr>
          </a:p>
          <a:p>
            <a:pPr indent="-317500" lvl="0" marL="914400" rtl="0" algn="l">
              <a:spcBef>
                <a:spcPts val="0"/>
              </a:spcBef>
              <a:spcAft>
                <a:spcPts val="0"/>
              </a:spcAft>
              <a:buClr>
                <a:schemeClr val="dk2"/>
              </a:buClr>
              <a:buSzPts val="1400"/>
              <a:buFont typeface="IBM Plex Sans"/>
              <a:buChar char="-"/>
            </a:pPr>
            <a:r>
              <a:rPr b="1" lang="en" sz="1400">
                <a:solidFill>
                  <a:schemeClr val="dk2"/>
                </a:solidFill>
                <a:latin typeface="IBM Plex Sans"/>
                <a:ea typeface="IBM Plex Sans"/>
                <a:cs typeface="IBM Plex Sans"/>
                <a:sym typeface="IBM Plex Sans"/>
              </a:rPr>
              <a:t>From</a:t>
            </a:r>
            <a:r>
              <a:rPr lang="en" sz="1400">
                <a:solidFill>
                  <a:schemeClr val="dk2"/>
                </a:solidFill>
                <a:latin typeface="IBM Plex Sans"/>
                <a:ea typeface="IBM Plex Sans"/>
                <a:cs typeface="IBM Plex Sans"/>
                <a:sym typeface="IBM Plex Sans"/>
              </a:rPr>
              <a:t>: specify which data table we want to query from.</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None/>
            </a:pPr>
            <a:r>
              <a:rPr lang="en" sz="1400">
                <a:solidFill>
                  <a:schemeClr val="dk2"/>
                </a:solidFill>
                <a:latin typeface="IBM Plex Sans"/>
                <a:ea typeface="IBM Plex Sans"/>
                <a:cs typeface="IBM Plex Sans"/>
                <a:sym typeface="IBM Plex Sans"/>
              </a:rPr>
              <a:t>Let’s go over some example queries.</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Command --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 FROM tutorial.accounts; -- Selecting all cols/rows from the tutorial.accounts data table</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id FROM tutorial.accounts; -- Select all rows from only the id column</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Usage of aggregations! (Aggregation functions: calculation on a set of values, and returns a single summarized result (ex sum, avg, count))</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COUNT(sales_rep_id) FROM tutorial.accounts;  -- Count number of total non-null values in the sales_rep_id column (354)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Distinct returns one of each distinct value in the column</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COUNT(DISTINCT(sales_rep_id)) FROM tutorial.accounts -- Count number of distinct/unique sales representatives (50)</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b7931f871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2b7931f8717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Aditya</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(4 mins)</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General process: a cycle of going over a few concepts, showing  some sample queries and then have yall do a few exercises on your own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317500" lvl="0" marL="457200" rtl="0" algn="l">
              <a:spcBef>
                <a:spcPts val="0"/>
              </a:spcBef>
              <a:spcAft>
                <a:spcPts val="0"/>
              </a:spcAft>
              <a:buClr>
                <a:schemeClr val="dk2"/>
              </a:buClr>
              <a:buSzPts val="1400"/>
              <a:buFont typeface="IBM Plex Sans"/>
              <a:buChar char="-"/>
            </a:pPr>
            <a:r>
              <a:rPr lang="en" sz="1400">
                <a:solidFill>
                  <a:schemeClr val="dk2"/>
                </a:solidFill>
                <a:latin typeface="IBM Plex Sans"/>
                <a:ea typeface="IBM Plex Sans"/>
                <a:cs typeface="IBM Plex Sans"/>
                <a:sym typeface="IBM Plex Sans"/>
              </a:rPr>
              <a:t>Most basic SQL command: Select statement: used to fetch  data from a database. </a:t>
            </a:r>
            <a:br>
              <a:rPr lang="en" sz="1400">
                <a:solidFill>
                  <a:schemeClr val="dk2"/>
                </a:solidFill>
                <a:latin typeface="IBM Plex Sans"/>
                <a:ea typeface="IBM Plex Sans"/>
                <a:cs typeface="IBM Plex Sans"/>
                <a:sym typeface="IBM Plex Sans"/>
              </a:rPr>
            </a:br>
            <a:r>
              <a:rPr lang="en" sz="1400">
                <a:solidFill>
                  <a:schemeClr val="dk2"/>
                </a:solidFill>
                <a:latin typeface="IBM Plex Sans"/>
                <a:ea typeface="IBM Plex Sans"/>
                <a:cs typeface="IBM Plex Sans"/>
                <a:sym typeface="IBM Plex Sans"/>
              </a:rPr>
              <a:t>Broken down into 2 key words:</a:t>
            </a:r>
            <a:endParaRPr sz="1400">
              <a:solidFill>
                <a:schemeClr val="dk2"/>
              </a:solidFill>
              <a:latin typeface="IBM Plex Sans"/>
              <a:ea typeface="IBM Plex Sans"/>
              <a:cs typeface="IBM Plex Sans"/>
              <a:sym typeface="IBM Plex Sans"/>
            </a:endParaRPr>
          </a:p>
          <a:p>
            <a:pPr indent="-317500" lvl="0" marL="914400" rtl="0" algn="l">
              <a:spcBef>
                <a:spcPts val="0"/>
              </a:spcBef>
              <a:spcAft>
                <a:spcPts val="0"/>
              </a:spcAft>
              <a:buClr>
                <a:schemeClr val="dk2"/>
              </a:buClr>
              <a:buSzPts val="1400"/>
              <a:buFont typeface="IBM Plex Sans"/>
              <a:buChar char="-"/>
            </a:pPr>
            <a:r>
              <a:rPr b="1" lang="en" sz="1400">
                <a:solidFill>
                  <a:schemeClr val="dk2"/>
                </a:solidFill>
                <a:latin typeface="IBM Plex Sans"/>
                <a:ea typeface="IBM Plex Sans"/>
                <a:cs typeface="IBM Plex Sans"/>
                <a:sym typeface="IBM Plex Sans"/>
              </a:rPr>
              <a:t>Select</a:t>
            </a:r>
            <a:r>
              <a:rPr lang="en" sz="1400">
                <a:solidFill>
                  <a:schemeClr val="dk2"/>
                </a:solidFill>
                <a:latin typeface="IBM Plex Sans"/>
                <a:ea typeface="IBM Plex Sans"/>
                <a:cs typeface="IBM Plex Sans"/>
                <a:sym typeface="IBM Plex Sans"/>
              </a:rPr>
              <a:t>: which data to select from a database. </a:t>
            </a:r>
            <a:endParaRPr sz="1400">
              <a:solidFill>
                <a:schemeClr val="dk2"/>
              </a:solidFill>
              <a:latin typeface="IBM Plex Sans"/>
              <a:ea typeface="IBM Plex Sans"/>
              <a:cs typeface="IBM Plex Sans"/>
              <a:sym typeface="IBM Plex Sans"/>
            </a:endParaRPr>
          </a:p>
          <a:p>
            <a:pPr indent="-317500" lvl="0" marL="914400" rtl="0" algn="l">
              <a:spcBef>
                <a:spcPts val="0"/>
              </a:spcBef>
              <a:spcAft>
                <a:spcPts val="0"/>
              </a:spcAft>
              <a:buClr>
                <a:schemeClr val="dk2"/>
              </a:buClr>
              <a:buSzPts val="1400"/>
              <a:buFont typeface="IBM Plex Sans"/>
              <a:buChar char="-"/>
            </a:pPr>
            <a:r>
              <a:rPr b="1" lang="en" sz="1400">
                <a:solidFill>
                  <a:schemeClr val="dk2"/>
                </a:solidFill>
                <a:latin typeface="IBM Plex Sans"/>
                <a:ea typeface="IBM Plex Sans"/>
                <a:cs typeface="IBM Plex Sans"/>
                <a:sym typeface="IBM Plex Sans"/>
              </a:rPr>
              <a:t>From</a:t>
            </a:r>
            <a:r>
              <a:rPr lang="en" sz="1400">
                <a:solidFill>
                  <a:schemeClr val="dk2"/>
                </a:solidFill>
                <a:latin typeface="IBM Plex Sans"/>
                <a:ea typeface="IBM Plex Sans"/>
                <a:cs typeface="IBM Plex Sans"/>
                <a:sym typeface="IBM Plex Sans"/>
              </a:rPr>
              <a:t>: specify which data table we want to query from.</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None/>
            </a:pPr>
            <a:r>
              <a:rPr lang="en" sz="1400">
                <a:solidFill>
                  <a:schemeClr val="dk2"/>
                </a:solidFill>
                <a:latin typeface="IBM Plex Sans"/>
                <a:ea typeface="IBM Plex Sans"/>
                <a:cs typeface="IBM Plex Sans"/>
                <a:sym typeface="IBM Plex Sans"/>
              </a:rPr>
              <a:t>Let’s go over some example queries.</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Command --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 FROM tutorial.accounts; -- Selecting all cols/rows from the tutorial.accounts data table</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id FROM tutorial.accounts; -- Select all rows from only the id column</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Usage of aggregations! (Aggregation functions: calculation on a set of values, and returns a single summarized result (ex sum, avg, count))</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COUNT(sales_rep_id) FROM tutorial.accounts;  -- Count number of total non-null values in the sales_rep_id column (354)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Distinct returns one of each distinct value in the column</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COUNT(DISTINCT(sales_rep_id)) FROM tutorial.accounts -- Count number of distinct/unique sales representatives (50)</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b7931f871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2b7931f8717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Aditya</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(4 mins)</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General process: a cycle of going over a few concepts, showing  some sample queries and then have yall do a few exercises on your own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317500" lvl="0" marL="457200" rtl="0" algn="l">
              <a:spcBef>
                <a:spcPts val="0"/>
              </a:spcBef>
              <a:spcAft>
                <a:spcPts val="0"/>
              </a:spcAft>
              <a:buClr>
                <a:schemeClr val="dk2"/>
              </a:buClr>
              <a:buSzPts val="1400"/>
              <a:buFont typeface="IBM Plex Sans"/>
              <a:buChar char="-"/>
            </a:pPr>
            <a:r>
              <a:rPr lang="en" sz="1400">
                <a:solidFill>
                  <a:schemeClr val="dk2"/>
                </a:solidFill>
                <a:latin typeface="IBM Plex Sans"/>
                <a:ea typeface="IBM Plex Sans"/>
                <a:cs typeface="IBM Plex Sans"/>
                <a:sym typeface="IBM Plex Sans"/>
              </a:rPr>
              <a:t>Most basic SQL command: Select statement: used to fetch  data from a database. </a:t>
            </a:r>
            <a:br>
              <a:rPr lang="en" sz="1400">
                <a:solidFill>
                  <a:schemeClr val="dk2"/>
                </a:solidFill>
                <a:latin typeface="IBM Plex Sans"/>
                <a:ea typeface="IBM Plex Sans"/>
                <a:cs typeface="IBM Plex Sans"/>
                <a:sym typeface="IBM Plex Sans"/>
              </a:rPr>
            </a:br>
            <a:r>
              <a:rPr lang="en" sz="1400">
                <a:solidFill>
                  <a:schemeClr val="dk2"/>
                </a:solidFill>
                <a:latin typeface="IBM Plex Sans"/>
                <a:ea typeface="IBM Plex Sans"/>
                <a:cs typeface="IBM Plex Sans"/>
                <a:sym typeface="IBM Plex Sans"/>
              </a:rPr>
              <a:t>Broken down into 2 key words:</a:t>
            </a:r>
            <a:endParaRPr sz="1400">
              <a:solidFill>
                <a:schemeClr val="dk2"/>
              </a:solidFill>
              <a:latin typeface="IBM Plex Sans"/>
              <a:ea typeface="IBM Plex Sans"/>
              <a:cs typeface="IBM Plex Sans"/>
              <a:sym typeface="IBM Plex Sans"/>
            </a:endParaRPr>
          </a:p>
          <a:p>
            <a:pPr indent="-317500" lvl="0" marL="914400" rtl="0" algn="l">
              <a:spcBef>
                <a:spcPts val="0"/>
              </a:spcBef>
              <a:spcAft>
                <a:spcPts val="0"/>
              </a:spcAft>
              <a:buClr>
                <a:schemeClr val="dk2"/>
              </a:buClr>
              <a:buSzPts val="1400"/>
              <a:buFont typeface="IBM Plex Sans"/>
              <a:buChar char="-"/>
            </a:pPr>
            <a:r>
              <a:rPr b="1" lang="en" sz="1400">
                <a:solidFill>
                  <a:schemeClr val="dk2"/>
                </a:solidFill>
                <a:latin typeface="IBM Plex Sans"/>
                <a:ea typeface="IBM Plex Sans"/>
                <a:cs typeface="IBM Plex Sans"/>
                <a:sym typeface="IBM Plex Sans"/>
              </a:rPr>
              <a:t>Select</a:t>
            </a:r>
            <a:r>
              <a:rPr lang="en" sz="1400">
                <a:solidFill>
                  <a:schemeClr val="dk2"/>
                </a:solidFill>
                <a:latin typeface="IBM Plex Sans"/>
                <a:ea typeface="IBM Plex Sans"/>
                <a:cs typeface="IBM Plex Sans"/>
                <a:sym typeface="IBM Plex Sans"/>
              </a:rPr>
              <a:t>: which data to select from a database. </a:t>
            </a:r>
            <a:endParaRPr sz="1400">
              <a:solidFill>
                <a:schemeClr val="dk2"/>
              </a:solidFill>
              <a:latin typeface="IBM Plex Sans"/>
              <a:ea typeface="IBM Plex Sans"/>
              <a:cs typeface="IBM Plex Sans"/>
              <a:sym typeface="IBM Plex Sans"/>
            </a:endParaRPr>
          </a:p>
          <a:p>
            <a:pPr indent="-317500" lvl="0" marL="914400" rtl="0" algn="l">
              <a:spcBef>
                <a:spcPts val="0"/>
              </a:spcBef>
              <a:spcAft>
                <a:spcPts val="0"/>
              </a:spcAft>
              <a:buClr>
                <a:schemeClr val="dk2"/>
              </a:buClr>
              <a:buSzPts val="1400"/>
              <a:buFont typeface="IBM Plex Sans"/>
              <a:buChar char="-"/>
            </a:pPr>
            <a:r>
              <a:rPr b="1" lang="en" sz="1400">
                <a:solidFill>
                  <a:schemeClr val="dk2"/>
                </a:solidFill>
                <a:latin typeface="IBM Plex Sans"/>
                <a:ea typeface="IBM Plex Sans"/>
                <a:cs typeface="IBM Plex Sans"/>
                <a:sym typeface="IBM Plex Sans"/>
              </a:rPr>
              <a:t>From</a:t>
            </a:r>
            <a:r>
              <a:rPr lang="en" sz="1400">
                <a:solidFill>
                  <a:schemeClr val="dk2"/>
                </a:solidFill>
                <a:latin typeface="IBM Plex Sans"/>
                <a:ea typeface="IBM Plex Sans"/>
                <a:cs typeface="IBM Plex Sans"/>
                <a:sym typeface="IBM Plex Sans"/>
              </a:rPr>
              <a:t>: specify which data table we want to query from.</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None/>
            </a:pPr>
            <a:r>
              <a:rPr lang="en" sz="1400">
                <a:solidFill>
                  <a:schemeClr val="dk2"/>
                </a:solidFill>
                <a:latin typeface="IBM Plex Sans"/>
                <a:ea typeface="IBM Plex Sans"/>
                <a:cs typeface="IBM Plex Sans"/>
                <a:sym typeface="IBM Plex Sans"/>
              </a:rPr>
              <a:t>Let’s go over some example queries.</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Command --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 FROM tutorial.accounts; -- Selecting all cols/rows from the tutorial.accounts data table</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id FROM tutorial.accounts; -- Select all rows from only the id column</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Usage of aggregations! (Aggregation functions: calculation on a set of values, and returns a single summarized result (ex sum, avg, count))</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COUNT(sales_rep_id) FROM tutorial.accounts;  -- Count number of total non-null values in the sales_rep_id column (354)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Distinct returns one of each distinct value in the column</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COUNT(DISTINCT(sales_rep_id)) FROM tutorial.accounts -- Count number of distinct/unique sales representatives (50)</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7931f871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2b7931f8717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Aditya</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(4 mins)</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General process: a cycle of going over a few concepts, showing  some sample queries and then have yall do a few exercises on your own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317500" lvl="0" marL="457200" rtl="0" algn="l">
              <a:spcBef>
                <a:spcPts val="0"/>
              </a:spcBef>
              <a:spcAft>
                <a:spcPts val="0"/>
              </a:spcAft>
              <a:buClr>
                <a:schemeClr val="dk2"/>
              </a:buClr>
              <a:buSzPts val="1400"/>
              <a:buFont typeface="IBM Plex Sans"/>
              <a:buChar char="-"/>
            </a:pPr>
            <a:r>
              <a:rPr lang="en" sz="1400">
                <a:solidFill>
                  <a:schemeClr val="dk2"/>
                </a:solidFill>
                <a:latin typeface="IBM Plex Sans"/>
                <a:ea typeface="IBM Plex Sans"/>
                <a:cs typeface="IBM Plex Sans"/>
                <a:sym typeface="IBM Plex Sans"/>
              </a:rPr>
              <a:t>Most basic SQL command: Select statement: used to fetch  data from a database. </a:t>
            </a:r>
            <a:br>
              <a:rPr lang="en" sz="1400">
                <a:solidFill>
                  <a:schemeClr val="dk2"/>
                </a:solidFill>
                <a:latin typeface="IBM Plex Sans"/>
                <a:ea typeface="IBM Plex Sans"/>
                <a:cs typeface="IBM Plex Sans"/>
                <a:sym typeface="IBM Plex Sans"/>
              </a:rPr>
            </a:br>
            <a:r>
              <a:rPr lang="en" sz="1400">
                <a:solidFill>
                  <a:schemeClr val="dk2"/>
                </a:solidFill>
                <a:latin typeface="IBM Plex Sans"/>
                <a:ea typeface="IBM Plex Sans"/>
                <a:cs typeface="IBM Plex Sans"/>
                <a:sym typeface="IBM Plex Sans"/>
              </a:rPr>
              <a:t>Broken down into 2 key words:</a:t>
            </a:r>
            <a:endParaRPr sz="1400">
              <a:solidFill>
                <a:schemeClr val="dk2"/>
              </a:solidFill>
              <a:latin typeface="IBM Plex Sans"/>
              <a:ea typeface="IBM Plex Sans"/>
              <a:cs typeface="IBM Plex Sans"/>
              <a:sym typeface="IBM Plex Sans"/>
            </a:endParaRPr>
          </a:p>
          <a:p>
            <a:pPr indent="-317500" lvl="0" marL="914400" rtl="0" algn="l">
              <a:spcBef>
                <a:spcPts val="0"/>
              </a:spcBef>
              <a:spcAft>
                <a:spcPts val="0"/>
              </a:spcAft>
              <a:buClr>
                <a:schemeClr val="dk2"/>
              </a:buClr>
              <a:buSzPts val="1400"/>
              <a:buFont typeface="IBM Plex Sans"/>
              <a:buChar char="-"/>
            </a:pPr>
            <a:r>
              <a:rPr b="1" lang="en" sz="1400">
                <a:solidFill>
                  <a:schemeClr val="dk2"/>
                </a:solidFill>
                <a:latin typeface="IBM Plex Sans"/>
                <a:ea typeface="IBM Plex Sans"/>
                <a:cs typeface="IBM Plex Sans"/>
                <a:sym typeface="IBM Plex Sans"/>
              </a:rPr>
              <a:t>Select</a:t>
            </a:r>
            <a:r>
              <a:rPr lang="en" sz="1400">
                <a:solidFill>
                  <a:schemeClr val="dk2"/>
                </a:solidFill>
                <a:latin typeface="IBM Plex Sans"/>
                <a:ea typeface="IBM Plex Sans"/>
                <a:cs typeface="IBM Plex Sans"/>
                <a:sym typeface="IBM Plex Sans"/>
              </a:rPr>
              <a:t>: which data to select from a database. </a:t>
            </a:r>
            <a:endParaRPr sz="1400">
              <a:solidFill>
                <a:schemeClr val="dk2"/>
              </a:solidFill>
              <a:latin typeface="IBM Plex Sans"/>
              <a:ea typeface="IBM Plex Sans"/>
              <a:cs typeface="IBM Plex Sans"/>
              <a:sym typeface="IBM Plex Sans"/>
            </a:endParaRPr>
          </a:p>
          <a:p>
            <a:pPr indent="-317500" lvl="0" marL="914400" rtl="0" algn="l">
              <a:spcBef>
                <a:spcPts val="0"/>
              </a:spcBef>
              <a:spcAft>
                <a:spcPts val="0"/>
              </a:spcAft>
              <a:buClr>
                <a:schemeClr val="dk2"/>
              </a:buClr>
              <a:buSzPts val="1400"/>
              <a:buFont typeface="IBM Plex Sans"/>
              <a:buChar char="-"/>
            </a:pPr>
            <a:r>
              <a:rPr b="1" lang="en" sz="1400">
                <a:solidFill>
                  <a:schemeClr val="dk2"/>
                </a:solidFill>
                <a:latin typeface="IBM Plex Sans"/>
                <a:ea typeface="IBM Plex Sans"/>
                <a:cs typeface="IBM Plex Sans"/>
                <a:sym typeface="IBM Plex Sans"/>
              </a:rPr>
              <a:t>From</a:t>
            </a:r>
            <a:r>
              <a:rPr lang="en" sz="1400">
                <a:solidFill>
                  <a:schemeClr val="dk2"/>
                </a:solidFill>
                <a:latin typeface="IBM Plex Sans"/>
                <a:ea typeface="IBM Plex Sans"/>
                <a:cs typeface="IBM Plex Sans"/>
                <a:sym typeface="IBM Plex Sans"/>
              </a:rPr>
              <a:t>: specify which data table we want to query from.</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None/>
            </a:pPr>
            <a:r>
              <a:rPr lang="en" sz="1400">
                <a:solidFill>
                  <a:schemeClr val="dk2"/>
                </a:solidFill>
                <a:latin typeface="IBM Plex Sans"/>
                <a:ea typeface="IBM Plex Sans"/>
                <a:cs typeface="IBM Plex Sans"/>
                <a:sym typeface="IBM Plex Sans"/>
              </a:rPr>
              <a:t>Let’s go over some example queries.</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Command --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 FROM tutorial.accounts; -- Selecting all cols/rows from the tutorial.accounts data table</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id FROM tutorial.accounts; -- Select all rows from only the id column</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Usage of aggregations! (Aggregation functions: calculation on a set of values, and returns a single summarized result (ex sum, avg, count))</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COUNT(sales_rep_id) FROM tutorial.accounts;  -- Count number of total non-null values in the sales_rep_id column (354)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Distinct returns one of each distinct value in the column</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COUNT(DISTINCT(sales_rep_id)) FROM tutorial.accounts -- Count number of distinct/unique sales representatives (50)</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b7931f871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2b7931f8717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Aditya</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(4 mins)</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General process: a cycle of going over a few concepts, showing  some sample queries and then have yall do a few exercises on your own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317500" lvl="0" marL="457200" rtl="0" algn="l">
              <a:spcBef>
                <a:spcPts val="0"/>
              </a:spcBef>
              <a:spcAft>
                <a:spcPts val="0"/>
              </a:spcAft>
              <a:buClr>
                <a:schemeClr val="dk2"/>
              </a:buClr>
              <a:buSzPts val="1400"/>
              <a:buFont typeface="IBM Plex Sans"/>
              <a:buChar char="-"/>
            </a:pPr>
            <a:r>
              <a:rPr lang="en" sz="1400">
                <a:solidFill>
                  <a:schemeClr val="dk2"/>
                </a:solidFill>
                <a:latin typeface="IBM Plex Sans"/>
                <a:ea typeface="IBM Plex Sans"/>
                <a:cs typeface="IBM Plex Sans"/>
                <a:sym typeface="IBM Plex Sans"/>
              </a:rPr>
              <a:t>Most basic SQL command: Select statement: used to fetch  data from a database. </a:t>
            </a:r>
            <a:br>
              <a:rPr lang="en" sz="1400">
                <a:solidFill>
                  <a:schemeClr val="dk2"/>
                </a:solidFill>
                <a:latin typeface="IBM Plex Sans"/>
                <a:ea typeface="IBM Plex Sans"/>
                <a:cs typeface="IBM Plex Sans"/>
                <a:sym typeface="IBM Plex Sans"/>
              </a:rPr>
            </a:br>
            <a:r>
              <a:rPr lang="en" sz="1400">
                <a:solidFill>
                  <a:schemeClr val="dk2"/>
                </a:solidFill>
                <a:latin typeface="IBM Plex Sans"/>
                <a:ea typeface="IBM Plex Sans"/>
                <a:cs typeface="IBM Plex Sans"/>
                <a:sym typeface="IBM Plex Sans"/>
              </a:rPr>
              <a:t>Broken down into 2 key words:</a:t>
            </a:r>
            <a:endParaRPr sz="1400">
              <a:solidFill>
                <a:schemeClr val="dk2"/>
              </a:solidFill>
              <a:latin typeface="IBM Plex Sans"/>
              <a:ea typeface="IBM Plex Sans"/>
              <a:cs typeface="IBM Plex Sans"/>
              <a:sym typeface="IBM Plex Sans"/>
            </a:endParaRPr>
          </a:p>
          <a:p>
            <a:pPr indent="-317500" lvl="0" marL="914400" rtl="0" algn="l">
              <a:spcBef>
                <a:spcPts val="0"/>
              </a:spcBef>
              <a:spcAft>
                <a:spcPts val="0"/>
              </a:spcAft>
              <a:buClr>
                <a:schemeClr val="dk2"/>
              </a:buClr>
              <a:buSzPts val="1400"/>
              <a:buFont typeface="IBM Plex Sans"/>
              <a:buChar char="-"/>
            </a:pPr>
            <a:r>
              <a:rPr b="1" lang="en" sz="1400">
                <a:solidFill>
                  <a:schemeClr val="dk2"/>
                </a:solidFill>
                <a:latin typeface="IBM Plex Sans"/>
                <a:ea typeface="IBM Plex Sans"/>
                <a:cs typeface="IBM Plex Sans"/>
                <a:sym typeface="IBM Plex Sans"/>
              </a:rPr>
              <a:t>Select</a:t>
            </a:r>
            <a:r>
              <a:rPr lang="en" sz="1400">
                <a:solidFill>
                  <a:schemeClr val="dk2"/>
                </a:solidFill>
                <a:latin typeface="IBM Plex Sans"/>
                <a:ea typeface="IBM Plex Sans"/>
                <a:cs typeface="IBM Plex Sans"/>
                <a:sym typeface="IBM Plex Sans"/>
              </a:rPr>
              <a:t>: which data to select from a database. </a:t>
            </a:r>
            <a:endParaRPr sz="1400">
              <a:solidFill>
                <a:schemeClr val="dk2"/>
              </a:solidFill>
              <a:latin typeface="IBM Plex Sans"/>
              <a:ea typeface="IBM Plex Sans"/>
              <a:cs typeface="IBM Plex Sans"/>
              <a:sym typeface="IBM Plex Sans"/>
            </a:endParaRPr>
          </a:p>
          <a:p>
            <a:pPr indent="-317500" lvl="0" marL="914400" rtl="0" algn="l">
              <a:spcBef>
                <a:spcPts val="0"/>
              </a:spcBef>
              <a:spcAft>
                <a:spcPts val="0"/>
              </a:spcAft>
              <a:buClr>
                <a:schemeClr val="dk2"/>
              </a:buClr>
              <a:buSzPts val="1400"/>
              <a:buFont typeface="IBM Plex Sans"/>
              <a:buChar char="-"/>
            </a:pPr>
            <a:r>
              <a:rPr b="1" lang="en" sz="1400">
                <a:solidFill>
                  <a:schemeClr val="dk2"/>
                </a:solidFill>
                <a:latin typeface="IBM Plex Sans"/>
                <a:ea typeface="IBM Plex Sans"/>
                <a:cs typeface="IBM Plex Sans"/>
                <a:sym typeface="IBM Plex Sans"/>
              </a:rPr>
              <a:t>From</a:t>
            </a:r>
            <a:r>
              <a:rPr lang="en" sz="1400">
                <a:solidFill>
                  <a:schemeClr val="dk2"/>
                </a:solidFill>
                <a:latin typeface="IBM Plex Sans"/>
                <a:ea typeface="IBM Plex Sans"/>
                <a:cs typeface="IBM Plex Sans"/>
                <a:sym typeface="IBM Plex Sans"/>
              </a:rPr>
              <a:t>: specify which data table we want to query from.</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None/>
            </a:pPr>
            <a:r>
              <a:rPr lang="en" sz="1400">
                <a:solidFill>
                  <a:schemeClr val="dk2"/>
                </a:solidFill>
                <a:latin typeface="IBM Plex Sans"/>
                <a:ea typeface="IBM Plex Sans"/>
                <a:cs typeface="IBM Plex Sans"/>
                <a:sym typeface="IBM Plex Sans"/>
              </a:rPr>
              <a:t>Let’s go over some example queries.</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Command --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 FROM tutorial.accounts; -- Selecting all cols/rows from the tutorial.accounts data table</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id FROM tutorial.accounts; -- Select all rows from only the id column</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Usage of aggregations! (Aggregation functions: calculation on a set of values, and returns a single summarized result (ex sum, avg, count))</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COUNT(sales_rep_id) FROM tutorial.accounts;  -- Count number of total non-null values in the sales_rep_id column (354)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Distinct returns one of each distinct value in the column</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COUNT(DISTINCT(sales_rep_id)) FROM tutorial.accounts -- Count number of distinct/unique sales representatives (50)</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b7931f8717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2b7931f8717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Aditya</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(4 mins)</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General process: a cycle of going over a few concepts, showing  some sample queries and then have yall do a few exercises on your own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317500" lvl="0" marL="457200" rtl="0" algn="l">
              <a:spcBef>
                <a:spcPts val="0"/>
              </a:spcBef>
              <a:spcAft>
                <a:spcPts val="0"/>
              </a:spcAft>
              <a:buClr>
                <a:schemeClr val="dk2"/>
              </a:buClr>
              <a:buSzPts val="1400"/>
              <a:buFont typeface="IBM Plex Sans"/>
              <a:buChar char="-"/>
            </a:pPr>
            <a:r>
              <a:rPr lang="en" sz="1400">
                <a:solidFill>
                  <a:schemeClr val="dk2"/>
                </a:solidFill>
                <a:latin typeface="IBM Plex Sans"/>
                <a:ea typeface="IBM Plex Sans"/>
                <a:cs typeface="IBM Plex Sans"/>
                <a:sym typeface="IBM Plex Sans"/>
              </a:rPr>
              <a:t>Most basic SQL command: Select statement: used to fetch  data from a database. </a:t>
            </a:r>
            <a:br>
              <a:rPr lang="en" sz="1400">
                <a:solidFill>
                  <a:schemeClr val="dk2"/>
                </a:solidFill>
                <a:latin typeface="IBM Plex Sans"/>
                <a:ea typeface="IBM Plex Sans"/>
                <a:cs typeface="IBM Plex Sans"/>
                <a:sym typeface="IBM Plex Sans"/>
              </a:rPr>
            </a:br>
            <a:r>
              <a:rPr lang="en" sz="1400">
                <a:solidFill>
                  <a:schemeClr val="dk2"/>
                </a:solidFill>
                <a:latin typeface="IBM Plex Sans"/>
                <a:ea typeface="IBM Plex Sans"/>
                <a:cs typeface="IBM Plex Sans"/>
                <a:sym typeface="IBM Plex Sans"/>
              </a:rPr>
              <a:t>Broken down into 2 key words:</a:t>
            </a:r>
            <a:endParaRPr sz="1400">
              <a:solidFill>
                <a:schemeClr val="dk2"/>
              </a:solidFill>
              <a:latin typeface="IBM Plex Sans"/>
              <a:ea typeface="IBM Plex Sans"/>
              <a:cs typeface="IBM Plex Sans"/>
              <a:sym typeface="IBM Plex Sans"/>
            </a:endParaRPr>
          </a:p>
          <a:p>
            <a:pPr indent="-317500" lvl="0" marL="914400" rtl="0" algn="l">
              <a:spcBef>
                <a:spcPts val="0"/>
              </a:spcBef>
              <a:spcAft>
                <a:spcPts val="0"/>
              </a:spcAft>
              <a:buClr>
                <a:schemeClr val="dk2"/>
              </a:buClr>
              <a:buSzPts val="1400"/>
              <a:buFont typeface="IBM Plex Sans"/>
              <a:buChar char="-"/>
            </a:pPr>
            <a:r>
              <a:rPr b="1" lang="en" sz="1400">
                <a:solidFill>
                  <a:schemeClr val="dk2"/>
                </a:solidFill>
                <a:latin typeface="IBM Plex Sans"/>
                <a:ea typeface="IBM Plex Sans"/>
                <a:cs typeface="IBM Plex Sans"/>
                <a:sym typeface="IBM Plex Sans"/>
              </a:rPr>
              <a:t>Select</a:t>
            </a:r>
            <a:r>
              <a:rPr lang="en" sz="1400">
                <a:solidFill>
                  <a:schemeClr val="dk2"/>
                </a:solidFill>
                <a:latin typeface="IBM Plex Sans"/>
                <a:ea typeface="IBM Plex Sans"/>
                <a:cs typeface="IBM Plex Sans"/>
                <a:sym typeface="IBM Plex Sans"/>
              </a:rPr>
              <a:t>: which data to select from a database. </a:t>
            </a:r>
            <a:endParaRPr sz="1400">
              <a:solidFill>
                <a:schemeClr val="dk2"/>
              </a:solidFill>
              <a:latin typeface="IBM Plex Sans"/>
              <a:ea typeface="IBM Plex Sans"/>
              <a:cs typeface="IBM Plex Sans"/>
              <a:sym typeface="IBM Plex Sans"/>
            </a:endParaRPr>
          </a:p>
          <a:p>
            <a:pPr indent="-317500" lvl="0" marL="914400" rtl="0" algn="l">
              <a:spcBef>
                <a:spcPts val="0"/>
              </a:spcBef>
              <a:spcAft>
                <a:spcPts val="0"/>
              </a:spcAft>
              <a:buClr>
                <a:schemeClr val="dk2"/>
              </a:buClr>
              <a:buSzPts val="1400"/>
              <a:buFont typeface="IBM Plex Sans"/>
              <a:buChar char="-"/>
            </a:pPr>
            <a:r>
              <a:rPr b="1" lang="en" sz="1400">
                <a:solidFill>
                  <a:schemeClr val="dk2"/>
                </a:solidFill>
                <a:latin typeface="IBM Plex Sans"/>
                <a:ea typeface="IBM Plex Sans"/>
                <a:cs typeface="IBM Plex Sans"/>
                <a:sym typeface="IBM Plex Sans"/>
              </a:rPr>
              <a:t>From</a:t>
            </a:r>
            <a:r>
              <a:rPr lang="en" sz="1400">
                <a:solidFill>
                  <a:schemeClr val="dk2"/>
                </a:solidFill>
                <a:latin typeface="IBM Plex Sans"/>
                <a:ea typeface="IBM Plex Sans"/>
                <a:cs typeface="IBM Plex Sans"/>
                <a:sym typeface="IBM Plex Sans"/>
              </a:rPr>
              <a:t>: specify which data table we want to query from.</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None/>
            </a:pPr>
            <a:r>
              <a:rPr lang="en" sz="1400">
                <a:solidFill>
                  <a:schemeClr val="dk2"/>
                </a:solidFill>
                <a:latin typeface="IBM Plex Sans"/>
                <a:ea typeface="IBM Plex Sans"/>
                <a:cs typeface="IBM Plex Sans"/>
                <a:sym typeface="IBM Plex Sans"/>
              </a:rPr>
              <a:t>Let’s go over some example queries.</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Command --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 FROM tutorial.accounts; -- Selecting all cols/rows from the tutorial.accounts data table</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id FROM tutorial.accounts; -- Select all rows from only the id column</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Usage of aggregations! (Aggregation functions: calculation on a set of values, and returns a single summarized result (ex sum, avg, count))</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COUNT(sales_rep_id) FROM tutorial.accounts;  -- Count number of total non-null values in the sales_rep_id column (354)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Distinct returns one of each distinct value in the column</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COUNT(DISTINCT(sales_rep_id)) FROM tutorial.accounts -- Count number of distinct/unique sales representatives (50)</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b7931f871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2b7931f8717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Aditya</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(4 mins)</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General process: a cycle of going over a few concepts, showing  some sample queries and then have yall do a few exercises on your own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317500" lvl="0" marL="457200" rtl="0" algn="l">
              <a:spcBef>
                <a:spcPts val="0"/>
              </a:spcBef>
              <a:spcAft>
                <a:spcPts val="0"/>
              </a:spcAft>
              <a:buClr>
                <a:schemeClr val="dk2"/>
              </a:buClr>
              <a:buSzPts val="1400"/>
              <a:buFont typeface="IBM Plex Sans"/>
              <a:buChar char="-"/>
            </a:pPr>
            <a:r>
              <a:rPr lang="en" sz="1400">
                <a:solidFill>
                  <a:schemeClr val="dk2"/>
                </a:solidFill>
                <a:latin typeface="IBM Plex Sans"/>
                <a:ea typeface="IBM Plex Sans"/>
                <a:cs typeface="IBM Plex Sans"/>
                <a:sym typeface="IBM Plex Sans"/>
              </a:rPr>
              <a:t>Most basic SQL command: Select statement: used to fetch  data from a database. </a:t>
            </a:r>
            <a:br>
              <a:rPr lang="en" sz="1400">
                <a:solidFill>
                  <a:schemeClr val="dk2"/>
                </a:solidFill>
                <a:latin typeface="IBM Plex Sans"/>
                <a:ea typeface="IBM Plex Sans"/>
                <a:cs typeface="IBM Plex Sans"/>
                <a:sym typeface="IBM Plex Sans"/>
              </a:rPr>
            </a:br>
            <a:r>
              <a:rPr lang="en" sz="1400">
                <a:solidFill>
                  <a:schemeClr val="dk2"/>
                </a:solidFill>
                <a:latin typeface="IBM Plex Sans"/>
                <a:ea typeface="IBM Plex Sans"/>
                <a:cs typeface="IBM Plex Sans"/>
                <a:sym typeface="IBM Plex Sans"/>
              </a:rPr>
              <a:t>Broken down into 2 key words:</a:t>
            </a:r>
            <a:endParaRPr sz="1400">
              <a:solidFill>
                <a:schemeClr val="dk2"/>
              </a:solidFill>
              <a:latin typeface="IBM Plex Sans"/>
              <a:ea typeface="IBM Plex Sans"/>
              <a:cs typeface="IBM Plex Sans"/>
              <a:sym typeface="IBM Plex Sans"/>
            </a:endParaRPr>
          </a:p>
          <a:p>
            <a:pPr indent="-317500" lvl="0" marL="914400" rtl="0" algn="l">
              <a:spcBef>
                <a:spcPts val="0"/>
              </a:spcBef>
              <a:spcAft>
                <a:spcPts val="0"/>
              </a:spcAft>
              <a:buClr>
                <a:schemeClr val="dk2"/>
              </a:buClr>
              <a:buSzPts val="1400"/>
              <a:buFont typeface="IBM Plex Sans"/>
              <a:buChar char="-"/>
            </a:pPr>
            <a:r>
              <a:rPr b="1" lang="en" sz="1400">
                <a:solidFill>
                  <a:schemeClr val="dk2"/>
                </a:solidFill>
                <a:latin typeface="IBM Plex Sans"/>
                <a:ea typeface="IBM Plex Sans"/>
                <a:cs typeface="IBM Plex Sans"/>
                <a:sym typeface="IBM Plex Sans"/>
              </a:rPr>
              <a:t>Select</a:t>
            </a:r>
            <a:r>
              <a:rPr lang="en" sz="1400">
                <a:solidFill>
                  <a:schemeClr val="dk2"/>
                </a:solidFill>
                <a:latin typeface="IBM Plex Sans"/>
                <a:ea typeface="IBM Plex Sans"/>
                <a:cs typeface="IBM Plex Sans"/>
                <a:sym typeface="IBM Plex Sans"/>
              </a:rPr>
              <a:t>: which data to select from a database. </a:t>
            </a:r>
            <a:endParaRPr sz="1400">
              <a:solidFill>
                <a:schemeClr val="dk2"/>
              </a:solidFill>
              <a:latin typeface="IBM Plex Sans"/>
              <a:ea typeface="IBM Plex Sans"/>
              <a:cs typeface="IBM Plex Sans"/>
              <a:sym typeface="IBM Plex Sans"/>
            </a:endParaRPr>
          </a:p>
          <a:p>
            <a:pPr indent="-317500" lvl="0" marL="914400" rtl="0" algn="l">
              <a:spcBef>
                <a:spcPts val="0"/>
              </a:spcBef>
              <a:spcAft>
                <a:spcPts val="0"/>
              </a:spcAft>
              <a:buClr>
                <a:schemeClr val="dk2"/>
              </a:buClr>
              <a:buSzPts val="1400"/>
              <a:buFont typeface="IBM Plex Sans"/>
              <a:buChar char="-"/>
            </a:pPr>
            <a:r>
              <a:rPr b="1" lang="en" sz="1400">
                <a:solidFill>
                  <a:schemeClr val="dk2"/>
                </a:solidFill>
                <a:latin typeface="IBM Plex Sans"/>
                <a:ea typeface="IBM Plex Sans"/>
                <a:cs typeface="IBM Plex Sans"/>
                <a:sym typeface="IBM Plex Sans"/>
              </a:rPr>
              <a:t>From</a:t>
            </a:r>
            <a:r>
              <a:rPr lang="en" sz="1400">
                <a:solidFill>
                  <a:schemeClr val="dk2"/>
                </a:solidFill>
                <a:latin typeface="IBM Plex Sans"/>
                <a:ea typeface="IBM Plex Sans"/>
                <a:cs typeface="IBM Plex Sans"/>
                <a:sym typeface="IBM Plex Sans"/>
              </a:rPr>
              <a:t>: specify which data table we want to query from.</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None/>
            </a:pPr>
            <a:r>
              <a:rPr lang="en" sz="1400">
                <a:solidFill>
                  <a:schemeClr val="dk2"/>
                </a:solidFill>
                <a:latin typeface="IBM Plex Sans"/>
                <a:ea typeface="IBM Plex Sans"/>
                <a:cs typeface="IBM Plex Sans"/>
                <a:sym typeface="IBM Plex Sans"/>
              </a:rPr>
              <a:t>Let’s go over some example queries.</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Command --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 FROM tutorial.accounts; -- Selecting all cols/rows from the tutorial.accounts data table</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id FROM tutorial.accounts; -- Select all rows from only the id column</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Usage of aggregations! (Aggregation functions: calculation on a set of values, and returns a single summarized result (ex sum, avg, count))</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COUNT(sales_rep_id) FROM tutorial.accounts;  -- Count number of total non-null values in the sales_rep_id column (354)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Distinct returns one of each distinct value in the column</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COUNT(DISTINCT(sales_rep_id)) FROM tutorial.accounts -- Count number of distinct/unique sales representatives (50)</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b7931f8717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b7931f8717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67618706f7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267618706f7_0_4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2"/>
                </a:solidFill>
                <a:latin typeface="IBM Plex Sans"/>
                <a:ea typeface="IBM Plex Sans"/>
                <a:cs typeface="IBM Plex Sans"/>
                <a:sym typeface="IBM Plex Sans"/>
              </a:rPr>
              <a:t>Aditya</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200">
                <a:solidFill>
                  <a:schemeClr val="dk2"/>
                </a:solidFill>
                <a:latin typeface="IBM Plex Sans"/>
                <a:ea typeface="IBM Plex Sans"/>
                <a:cs typeface="IBM Plex Sans"/>
                <a:sym typeface="IBM Plex Sans"/>
              </a:rPr>
              <a:t>2-3 mins</a:t>
            </a:r>
            <a:endParaRPr sz="1200">
              <a:solidFill>
                <a:schemeClr val="dk2"/>
              </a:solidFill>
              <a:latin typeface="IBM Plex Sans"/>
              <a:ea typeface="IBM Plex Sans"/>
              <a:cs typeface="IBM Plex Sans"/>
              <a:sym typeface="IBM Plex Sans"/>
            </a:endParaRPr>
          </a:p>
          <a:p>
            <a:pPr indent="-304800" lvl="0" marL="457200" rtl="0" algn="l">
              <a:lnSpc>
                <a:spcPct val="100000"/>
              </a:lnSpc>
              <a:spcBef>
                <a:spcPts val="0"/>
              </a:spcBef>
              <a:spcAft>
                <a:spcPts val="0"/>
              </a:spcAft>
              <a:buClr>
                <a:schemeClr val="dk2"/>
              </a:buClr>
              <a:buSzPts val="1200"/>
              <a:buFont typeface="IBM Plex Sans"/>
              <a:buChar char="-"/>
            </a:pPr>
            <a:r>
              <a:rPr lang="en" sz="1200">
                <a:solidFill>
                  <a:schemeClr val="dk2"/>
                </a:solidFill>
                <a:latin typeface="IBM Plex Sans"/>
                <a:ea typeface="IBM Plex Sans"/>
                <a:cs typeface="IBM Plex Sans"/>
                <a:sym typeface="IBM Plex Sans"/>
              </a:rPr>
              <a:t>Mode.com : allows us to practice executing SQL queries on test datasets for free. Saves time from having everyone download a SQL workbench.</a:t>
            </a:r>
            <a:endParaRPr sz="1200">
              <a:solidFill>
                <a:schemeClr val="dk2"/>
              </a:solidFill>
              <a:latin typeface="IBM Plex Sans"/>
              <a:ea typeface="IBM Plex Sans"/>
              <a:cs typeface="IBM Plex Sans"/>
              <a:sym typeface="IBM Plex Sans"/>
            </a:endParaRPr>
          </a:p>
          <a:p>
            <a:pPr indent="-304800" lvl="0" marL="457200" rtl="0" algn="l">
              <a:lnSpc>
                <a:spcPct val="100000"/>
              </a:lnSpc>
              <a:spcBef>
                <a:spcPts val="0"/>
              </a:spcBef>
              <a:spcAft>
                <a:spcPts val="0"/>
              </a:spcAft>
              <a:buClr>
                <a:schemeClr val="dk2"/>
              </a:buClr>
              <a:buSzPts val="1200"/>
              <a:buFont typeface="IBM Plex Sans"/>
              <a:buChar char="-"/>
            </a:pPr>
            <a:r>
              <a:rPr lang="en" sz="1200">
                <a:solidFill>
                  <a:schemeClr val="dk2"/>
                </a:solidFill>
                <a:latin typeface="IBM Plex Sans"/>
                <a:ea typeface="IBM Plex Sans"/>
                <a:cs typeface="IBM Plex Sans"/>
                <a:sym typeface="IBM Plex Sans"/>
              </a:rPr>
              <a:t>Prolly j demonstrate step 5 onwards (perhaps find a way to show steps 2-4?)</a:t>
            </a:r>
            <a:endParaRPr sz="1200">
              <a:solidFill>
                <a:schemeClr val="dk2"/>
              </a:solidFill>
              <a:latin typeface="IBM Plex Sans"/>
              <a:ea typeface="IBM Plex Sans"/>
              <a:cs typeface="IBM Plex Sans"/>
              <a:sym typeface="IBM Plex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67618706f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267618706f7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latin typeface="IBM Plex Sans"/>
                <a:ea typeface="IBM Plex Sans"/>
                <a:cs typeface="IBM Plex Sans"/>
                <a:sym typeface="IBM Plex Sans"/>
              </a:rPr>
              <a:t>Joinssssss → kind of </a:t>
            </a:r>
            <a:r>
              <a:rPr lang="en" sz="1200">
                <a:solidFill>
                  <a:schemeClr val="dk1"/>
                </a:solidFill>
                <a:latin typeface="IBM Plex Sans"/>
                <a:ea typeface="IBM Plex Sans"/>
                <a:cs typeface="IBM Plex Sans"/>
                <a:sym typeface="IBM Plex Sans"/>
              </a:rPr>
              <a:t>combining</a:t>
            </a:r>
            <a:r>
              <a:rPr lang="en" sz="1200">
                <a:solidFill>
                  <a:schemeClr val="dk1"/>
                </a:solidFill>
                <a:latin typeface="IBM Plex Sans"/>
                <a:ea typeface="IBM Plex Sans"/>
                <a:cs typeface="IBM Plex Sans"/>
                <a:sym typeface="IBM Plex Sans"/>
              </a:rPr>
              <a:t> data from two tables</a:t>
            </a:r>
            <a:endParaRPr sz="12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200">
                <a:solidFill>
                  <a:schemeClr val="dk1"/>
                </a:solidFill>
                <a:latin typeface="IBM Plex Sans"/>
                <a:ea typeface="IBM Plex Sans"/>
                <a:cs typeface="IBM Plex Sans"/>
                <a:sym typeface="IBM Plex Sans"/>
              </a:rPr>
              <a:t>Useful if you have different </a:t>
            </a:r>
            <a:r>
              <a:rPr lang="en" sz="1200">
                <a:solidFill>
                  <a:schemeClr val="dk1"/>
                </a:solidFill>
                <a:latin typeface="IBM Plex Sans"/>
                <a:ea typeface="IBM Plex Sans"/>
                <a:cs typeface="IBM Plex Sans"/>
                <a:sym typeface="IBM Plex Sans"/>
              </a:rPr>
              <a:t>tables</a:t>
            </a:r>
            <a:r>
              <a:rPr lang="en" sz="1200">
                <a:solidFill>
                  <a:schemeClr val="dk1"/>
                </a:solidFill>
                <a:latin typeface="IBM Plex Sans"/>
                <a:ea typeface="IBM Plex Sans"/>
                <a:cs typeface="IBM Plex Sans"/>
                <a:sym typeface="IBM Plex Sans"/>
              </a:rPr>
              <a:t> with related data and want to have it all together</a:t>
            </a:r>
            <a:endParaRPr sz="12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200">
                <a:solidFill>
                  <a:schemeClr val="dk1"/>
                </a:solidFill>
                <a:latin typeface="IBM Plex Sans"/>
                <a:ea typeface="IBM Plex Sans"/>
                <a:cs typeface="IBM Plex Sans"/>
                <a:sym typeface="IBM Plex Sans"/>
              </a:rPr>
              <a:t>You need a key to join, basically it means have a column that is like an id with unique </a:t>
            </a:r>
            <a:r>
              <a:rPr lang="en" sz="1200">
                <a:solidFill>
                  <a:schemeClr val="dk1"/>
                </a:solidFill>
                <a:latin typeface="IBM Plex Sans"/>
                <a:ea typeface="IBM Plex Sans"/>
                <a:cs typeface="IBM Plex Sans"/>
                <a:sym typeface="IBM Plex Sans"/>
              </a:rPr>
              <a:t>values</a:t>
            </a:r>
            <a:r>
              <a:rPr lang="en" sz="1200">
                <a:solidFill>
                  <a:schemeClr val="dk1"/>
                </a:solidFill>
                <a:latin typeface="IBM Plex Sans"/>
                <a:ea typeface="IBM Plex Sans"/>
                <a:cs typeface="IBM Plex Sans"/>
                <a:sym typeface="IBM Plex Sans"/>
              </a:rPr>
              <a:t> so that we know what to join by</a:t>
            </a:r>
            <a:endParaRPr sz="12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200">
                <a:solidFill>
                  <a:schemeClr val="dk1"/>
                </a:solidFill>
                <a:latin typeface="IBM Plex Sans"/>
                <a:ea typeface="IBM Plex Sans"/>
                <a:cs typeface="IBM Plex Sans"/>
                <a:sym typeface="IBM Plex Sans"/>
              </a:rPr>
              <a:t>There are 4 more main types which we’ll go over in the </a:t>
            </a:r>
            <a:r>
              <a:rPr lang="en" sz="1200">
                <a:solidFill>
                  <a:schemeClr val="dk1"/>
                </a:solidFill>
                <a:latin typeface="IBM Plex Sans"/>
                <a:ea typeface="IBM Plex Sans"/>
                <a:cs typeface="IBM Plex Sans"/>
                <a:sym typeface="IBM Plex Sans"/>
              </a:rPr>
              <a:t>next slide</a:t>
            </a:r>
            <a:endParaRPr sz="12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200">
                <a:solidFill>
                  <a:schemeClr val="dk1"/>
                </a:solidFill>
                <a:latin typeface="IBM Plex Sans"/>
                <a:ea typeface="IBM Plex Sans"/>
                <a:cs typeface="IBM Plex Sans"/>
                <a:sym typeface="IBM Plex Sans"/>
              </a:rPr>
              <a:t>Here we can see the join comes after the From statement and you have the original table, then specify what join you are doing </a:t>
            </a:r>
            <a:endParaRPr sz="12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200">
                <a:solidFill>
                  <a:schemeClr val="dk1"/>
                </a:solidFill>
                <a:latin typeface="IBM Plex Sans"/>
                <a:ea typeface="IBM Plex Sans"/>
                <a:cs typeface="IBM Plex Sans"/>
                <a:sym typeface="IBM Plex Sans"/>
              </a:rPr>
              <a:t>Then comes the second table name and finally what the key you are joining on</a:t>
            </a:r>
            <a:endParaRPr sz="1200">
              <a:solidFill>
                <a:schemeClr val="dk1"/>
              </a:solidFill>
              <a:latin typeface="IBM Plex Sans"/>
              <a:ea typeface="IBM Plex Sans"/>
              <a:cs typeface="IBM Plex Sans"/>
              <a:sym typeface="IBM Plex Sans"/>
            </a:endParaRPr>
          </a:p>
          <a:p>
            <a:pPr indent="0" lvl="0" marL="0" rtl="0" algn="l">
              <a:spcBef>
                <a:spcPts val="0"/>
              </a:spcBef>
              <a:spcAft>
                <a:spcPts val="0"/>
              </a:spcAft>
              <a:buClr>
                <a:schemeClr val="dk1"/>
              </a:buClr>
              <a:buSzPts val="2800"/>
              <a:buFont typeface="Arial"/>
              <a:buNone/>
            </a:pPr>
            <a:r>
              <a:t/>
            </a:r>
            <a:endParaRPr b="1" sz="12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67618706f7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267618706f7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595959"/>
                </a:solidFill>
                <a:latin typeface="IBM Plex Sans"/>
                <a:ea typeface="IBM Plex Sans"/>
                <a:cs typeface="IBM Plex Sans"/>
                <a:sym typeface="IBM Plex Sans"/>
              </a:rPr>
              <a:t>By default, JOIN by itself refers to an INNER JOIN</a:t>
            </a:r>
            <a:endParaRPr>
              <a:solidFill>
                <a:srgbClr val="595959"/>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lang="en">
                <a:solidFill>
                  <a:srgbClr val="595959"/>
                </a:solidFill>
                <a:latin typeface="IBM Plex Sans"/>
                <a:ea typeface="IBM Plex Sans"/>
                <a:cs typeface="IBM Plex Sans"/>
                <a:sym typeface="IBM Plex Sans"/>
              </a:rPr>
              <a:t>Also there are </a:t>
            </a:r>
            <a:r>
              <a:rPr lang="en">
                <a:solidFill>
                  <a:srgbClr val="595959"/>
                </a:solidFill>
                <a:latin typeface="IBM Plex Sans"/>
                <a:ea typeface="IBM Plex Sans"/>
                <a:cs typeface="IBM Plex Sans"/>
                <a:sym typeface="IBM Plex Sans"/>
              </a:rPr>
              <a:t>inclusive</a:t>
            </a:r>
            <a:r>
              <a:rPr lang="en">
                <a:solidFill>
                  <a:srgbClr val="595959"/>
                </a:solidFill>
                <a:latin typeface="IBM Plex Sans"/>
                <a:ea typeface="IBM Plex Sans"/>
                <a:cs typeface="IBM Plex Sans"/>
                <a:sym typeface="IBM Plex Sans"/>
              </a:rPr>
              <a:t> and exclusive joins, we are just talking about the inclusive joins today, but basically exclusive omits the data that matches</a:t>
            </a:r>
            <a:endParaRPr>
              <a:solidFill>
                <a:srgbClr val="595959"/>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lang="en">
                <a:solidFill>
                  <a:srgbClr val="595959"/>
                </a:solidFill>
                <a:latin typeface="IBM Plex Sans"/>
                <a:ea typeface="IBM Plex Sans"/>
                <a:cs typeface="IBM Plex Sans"/>
                <a:sym typeface="IBM Plex Sans"/>
              </a:rPr>
              <a:t>So for LEFT JOIN, </a:t>
            </a:r>
            <a:r>
              <a:rPr lang="en">
                <a:solidFill>
                  <a:srgbClr val="595959"/>
                </a:solidFill>
                <a:latin typeface="IBM Plex Sans"/>
                <a:ea typeface="IBM Plex Sans"/>
                <a:cs typeface="IBM Plex Sans"/>
                <a:sym typeface="IBM Plex Sans"/>
              </a:rPr>
              <a:t>RIGHT JOINs and inclusive FULL JOINs</a:t>
            </a:r>
            <a:r>
              <a:rPr lang="en">
                <a:solidFill>
                  <a:srgbClr val="595959"/>
                </a:solidFill>
                <a:latin typeface="IBM Plex Sans"/>
                <a:ea typeface="IBM Plex Sans"/>
                <a:cs typeface="IBM Plex Sans"/>
                <a:sym typeface="IBM Plex Sans"/>
              </a:rPr>
              <a:t>:</a:t>
            </a:r>
            <a:endParaRPr>
              <a:solidFill>
                <a:srgbClr val="595959"/>
              </a:solidFill>
              <a:latin typeface="IBM Plex Sans"/>
              <a:ea typeface="IBM Plex Sans"/>
              <a:cs typeface="IBM Plex Sans"/>
              <a:sym typeface="IBM Plex Sans"/>
            </a:endParaRPr>
          </a:p>
          <a:p>
            <a:pPr indent="-298450" lvl="1" marL="914400" rtl="0" algn="l">
              <a:lnSpc>
                <a:spcPct val="115000"/>
              </a:lnSpc>
              <a:spcBef>
                <a:spcPts val="0"/>
              </a:spcBef>
              <a:spcAft>
                <a:spcPts val="0"/>
              </a:spcAft>
              <a:buClr>
                <a:srgbClr val="595959"/>
              </a:buClr>
              <a:buSzPts val="1100"/>
              <a:buFont typeface="IBM Plex Sans"/>
              <a:buChar char="○"/>
            </a:pPr>
            <a:r>
              <a:rPr lang="en">
                <a:solidFill>
                  <a:srgbClr val="595959"/>
                </a:solidFill>
                <a:latin typeface="IBM Plex Sans"/>
                <a:ea typeface="IBM Plex Sans"/>
                <a:cs typeface="IBM Plex Sans"/>
                <a:sym typeface="IBM Plex Sans"/>
              </a:rPr>
              <a:t>If there is no matching row from the tables: there will be NULL instead</a:t>
            </a:r>
            <a:endParaRPr sz="7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67618706f7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267618706f7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Left join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So our table 1 is the left table and table 2 is the right table in this case, so selecting from a table makes that the left table.</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We’re then joining table two on the key: products from both the tables.</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So we see we keep everything from table 1 since its the left table and whatever rows match up with the ids in table 1 from table two we join. So only kiwis and onions from table 2 match table 1 so those are the only rows that join. Since we had no match for tomatoes so the quantity is null</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For right join, it's the same concept but now we are looking at the right table (table 2). So whatever matches up from table 1 will join to table 2, again kiwis and onions. But here we dont have a match for broccoli so the price is null</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67618706f7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267618706f7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500">
              <a:solidFill>
                <a:srgbClr val="191925"/>
              </a:solidFill>
            </a:endParaRPr>
          </a:p>
          <a:p>
            <a:pPr indent="0" lvl="0" marL="0" rtl="0" algn="l">
              <a:lnSpc>
                <a:spcPct val="100000"/>
              </a:lnSpc>
              <a:spcBef>
                <a:spcPts val="0"/>
              </a:spcBef>
              <a:spcAft>
                <a:spcPts val="0"/>
              </a:spcAft>
              <a:buSzPts val="1100"/>
              <a:buNone/>
            </a:pPr>
            <a:r>
              <a:rPr lang="en">
                <a:solidFill>
                  <a:srgbClr val="595959"/>
                </a:solidFill>
                <a:latin typeface="IBM Plex Sans"/>
                <a:ea typeface="IBM Plex Sans"/>
                <a:cs typeface="IBM Plex Sans"/>
                <a:sym typeface="IBM Plex Sans"/>
              </a:rPr>
              <a:t>Now we have inner join → this is what matches in both tables, so only kiwis and onions, everything else we get rid of</a:t>
            </a:r>
            <a:endParaRPr>
              <a:solidFill>
                <a:srgbClr val="595959"/>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note : </a:t>
            </a:r>
            <a:r>
              <a:rPr lang="en" sz="1400">
                <a:solidFill>
                  <a:schemeClr val="dk2"/>
                </a:solidFill>
                <a:latin typeface="IBM Plex Sans"/>
                <a:ea typeface="IBM Plex Sans"/>
                <a:cs typeface="IBM Plex Sans"/>
                <a:sym typeface="IBM Plex Sans"/>
              </a:rPr>
              <a:t>Should be no NULL records in a Inner Join because </a:t>
            </a:r>
            <a:r>
              <a:rPr lang="en" sz="1400">
                <a:solidFill>
                  <a:schemeClr val="dk2"/>
                </a:solidFill>
                <a:latin typeface="IBM Plex Sans"/>
                <a:ea typeface="IBM Plex Sans"/>
                <a:cs typeface="IBM Plex Sans"/>
                <a:sym typeface="IBM Plex Sans"/>
              </a:rPr>
              <a:t>it's</a:t>
            </a:r>
            <a:r>
              <a:rPr lang="en" sz="1400">
                <a:solidFill>
                  <a:schemeClr val="dk2"/>
                </a:solidFill>
                <a:latin typeface="IBM Plex Sans"/>
                <a:ea typeface="IBM Plex Sans"/>
                <a:cs typeface="IBM Plex Sans"/>
                <a:sym typeface="IBM Plex Sans"/>
              </a:rPr>
              <a:t> solely where the ids match up, so there won’t be any missing data</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Finally full join:</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Everything from both tables joins together and we will have nulls if there are rows that dont </a:t>
            </a:r>
            <a:r>
              <a:rPr lang="en" sz="1400">
                <a:solidFill>
                  <a:schemeClr val="dk2"/>
                </a:solidFill>
                <a:latin typeface="IBM Plex Sans"/>
                <a:ea typeface="IBM Plex Sans"/>
                <a:cs typeface="IBM Plex Sans"/>
                <a:sym typeface="IBM Plex Sans"/>
              </a:rPr>
              <a:t>have a match</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Kiwis, onions, broccoli, and tomatoes</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67618706f7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267618706f7_0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2"/>
                </a:solidFill>
                <a:latin typeface="IBM Plex Sans"/>
                <a:ea typeface="IBM Plex Sans"/>
                <a:cs typeface="IBM Plex Sans"/>
                <a:sym typeface="IBM Plex Sans"/>
              </a:rPr>
              <a:t>Since we are using 2 tables, want to make it clear </a:t>
            </a:r>
            <a:r>
              <a:rPr lang="en" sz="1200">
                <a:solidFill>
                  <a:schemeClr val="dk2"/>
                </a:solidFill>
                <a:latin typeface="IBM Plex Sans"/>
                <a:ea typeface="IBM Plex Sans"/>
                <a:cs typeface="IBM Plex Sans"/>
                <a:sym typeface="IBM Plex Sans"/>
              </a:rPr>
              <a:t>which columns we are referring to</a:t>
            </a:r>
            <a:endParaRPr sz="12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rPr lang="en" sz="1200">
                <a:solidFill>
                  <a:schemeClr val="dk2"/>
                </a:solidFill>
                <a:latin typeface="IBM Plex Sans"/>
                <a:ea typeface="IBM Plex Sans"/>
                <a:cs typeface="IBM Plex Sans"/>
                <a:sym typeface="IBM Plex Sans"/>
              </a:rPr>
              <a:t>Also if the two tables have the exact same column name</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200">
                <a:solidFill>
                  <a:schemeClr val="dk2"/>
                </a:solidFill>
                <a:latin typeface="IBM Plex Sans"/>
                <a:ea typeface="IBM Plex Sans"/>
                <a:cs typeface="IBM Plex Sans"/>
                <a:sym typeface="IBM Plex Sans"/>
              </a:rPr>
              <a:t>table1 as t1, table2 as t2, this way it is easier when you refer to them later in your code, you can do this with the column names too</a:t>
            </a:r>
            <a:endParaRPr sz="1200">
              <a:solidFill>
                <a:schemeClr val="dk2"/>
              </a:solidFill>
              <a:latin typeface="IBM Plex Sans"/>
              <a:ea typeface="IBM Plex Sans"/>
              <a:cs typeface="IBM Plex Sans"/>
              <a:sym typeface="IBM Plex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67618706f7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267618706f7_0_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2"/>
                </a:solidFill>
                <a:latin typeface="IBM Plex Sans"/>
                <a:ea typeface="IBM Plex Sans"/>
                <a:cs typeface="IBM Plex Sans"/>
                <a:sym typeface="IBM Plex Sans"/>
              </a:rPr>
              <a:t>Notes: Typically best practice to join on something like a unique numerical ID, since you can always have an issue of things being entered slightly diff in diff tables</a:t>
            </a:r>
            <a:endParaRPr sz="1200">
              <a:solidFill>
                <a:schemeClr val="dk1"/>
              </a:solidFill>
              <a:latin typeface="IBM Plex Sans"/>
              <a:ea typeface="IBM Plex Sans"/>
              <a:cs typeface="IBM Plex Sans"/>
              <a:sym typeface="IBM Plex Sans"/>
            </a:endParaRPr>
          </a:p>
          <a:p>
            <a:pPr indent="0" lvl="0" marL="0" rtl="0" algn="l">
              <a:spcBef>
                <a:spcPts val="0"/>
              </a:spcBef>
              <a:spcAft>
                <a:spcPts val="0"/>
              </a:spcAft>
              <a:buSzPts val="2800"/>
              <a:buNone/>
            </a:pPr>
            <a:r>
              <a:rPr lang="en" sz="1200">
                <a:solidFill>
                  <a:schemeClr val="dk1"/>
                </a:solidFill>
                <a:latin typeface="IBM Plex Sans"/>
                <a:ea typeface="IBM Plex Sans"/>
                <a:cs typeface="IBM Plex Sans"/>
                <a:sym typeface="IBM Plex Sans"/>
              </a:rPr>
              <a:t>Even extra spaces, hyphens, etc. will throw it off since JOINs look for EXACT matches</a:t>
            </a:r>
            <a:endParaRPr sz="1200">
              <a:solidFill>
                <a:schemeClr val="dk1"/>
              </a:solidFill>
              <a:latin typeface="IBM Plex Sans"/>
              <a:ea typeface="IBM Plex Sans"/>
              <a:cs typeface="IBM Plex Sans"/>
              <a:sym typeface="IBM Plex Sans"/>
            </a:endParaRPr>
          </a:p>
          <a:p>
            <a:pPr indent="0" lvl="0" marL="0" rtl="0" algn="l">
              <a:spcBef>
                <a:spcPts val="0"/>
              </a:spcBef>
              <a:spcAft>
                <a:spcPts val="0"/>
              </a:spcAft>
              <a:buSzPts val="2800"/>
              <a:buNone/>
            </a:pPr>
            <a:r>
              <a:rPr lang="en" sz="1200">
                <a:solidFill>
                  <a:schemeClr val="dk1"/>
                </a:solidFill>
                <a:latin typeface="IBM Plex Sans"/>
                <a:ea typeface="IBM Plex Sans"/>
                <a:cs typeface="IBM Plex Sans"/>
                <a:sym typeface="IBM Plex Sans"/>
              </a:rPr>
              <a:t>But here, we can assume that the way wallpaper name was entered in both tables is exactly the same :)</a:t>
            </a:r>
            <a:endParaRPr sz="1200">
              <a:solidFill>
                <a:schemeClr val="dk1"/>
              </a:solidFill>
              <a:latin typeface="IBM Plex Sans"/>
              <a:ea typeface="IBM Plex Sans"/>
              <a:cs typeface="IBM Plex Sans"/>
              <a:sym typeface="IBM Plex Sans"/>
            </a:endParaRPr>
          </a:p>
          <a:p>
            <a:pPr indent="0" lvl="0" marL="0" rtl="0" algn="l">
              <a:spcBef>
                <a:spcPts val="0"/>
              </a:spcBef>
              <a:spcAft>
                <a:spcPts val="0"/>
              </a:spcAft>
              <a:buClr>
                <a:schemeClr val="dk1"/>
              </a:buClr>
              <a:buSzPts val="2800"/>
              <a:buFont typeface="Arial"/>
              <a:buNone/>
            </a:pPr>
            <a:r>
              <a:t/>
            </a:r>
            <a:endParaRPr b="1" sz="12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67618706f7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267618706f7_0_3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2"/>
                </a:solidFill>
                <a:latin typeface="IBM Plex Sans"/>
                <a:ea typeface="IBM Plex Sans"/>
                <a:cs typeface="IBM Plex Sans"/>
                <a:sym typeface="IBM Plex Sans"/>
              </a:rPr>
              <a:t>Selecting cols name, species, and wallpaper from the villagers data set and then buy, sell columns from the wallpaper data set.</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spcBef>
                <a:spcPts val="0"/>
              </a:spcBef>
              <a:spcAft>
                <a:spcPts val="0"/>
              </a:spcAft>
              <a:buSzPts val="2800"/>
              <a:buNone/>
            </a:pPr>
            <a:r>
              <a:rPr lang="en" sz="1200">
                <a:solidFill>
                  <a:schemeClr val="dk1"/>
                </a:solidFill>
                <a:latin typeface="IBM Plex Sans"/>
                <a:ea typeface="IBM Plex Sans"/>
                <a:cs typeface="IBM Plex Sans"/>
                <a:sym typeface="IBM Plex Sans"/>
              </a:rPr>
              <a:t>Since we want all the names which is in our villager data set and just adding the buy and sell information, we can do a left join where villagers is the left table</a:t>
            </a:r>
            <a:endParaRPr sz="1200">
              <a:solidFill>
                <a:schemeClr val="dk1"/>
              </a:solidFill>
              <a:latin typeface="IBM Plex Sans"/>
              <a:ea typeface="IBM Plex Sans"/>
              <a:cs typeface="IBM Plex Sans"/>
              <a:sym typeface="IBM Plex Sans"/>
            </a:endParaRPr>
          </a:p>
          <a:p>
            <a:pPr indent="0" lvl="0" marL="0" rtl="0" algn="l">
              <a:spcBef>
                <a:spcPts val="0"/>
              </a:spcBef>
              <a:spcAft>
                <a:spcPts val="0"/>
              </a:spcAft>
              <a:buSzPts val="2800"/>
              <a:buNone/>
            </a:pPr>
            <a:r>
              <a:rPr lang="en" sz="1200">
                <a:solidFill>
                  <a:schemeClr val="dk1"/>
                </a:solidFill>
                <a:latin typeface="IBM Plex Sans"/>
                <a:ea typeface="IBM Plex Sans"/>
                <a:cs typeface="IBM Plex Sans"/>
                <a:sym typeface="IBM Plex Sans"/>
              </a:rPr>
              <a:t>And wallpaper is the right</a:t>
            </a:r>
            <a:endParaRPr sz="1200">
              <a:solidFill>
                <a:schemeClr val="dk1"/>
              </a:solidFill>
              <a:latin typeface="IBM Plex Sans"/>
              <a:ea typeface="IBM Plex Sans"/>
              <a:cs typeface="IBM Plex Sans"/>
              <a:sym typeface="IBM Plex Sans"/>
            </a:endParaRPr>
          </a:p>
          <a:p>
            <a:pPr indent="0" lvl="0" marL="0" rtl="0" algn="l">
              <a:spcBef>
                <a:spcPts val="0"/>
              </a:spcBef>
              <a:spcAft>
                <a:spcPts val="0"/>
              </a:spcAft>
              <a:buSzPts val="2800"/>
              <a:buNone/>
            </a:pPr>
            <a:r>
              <a:rPr lang="en" sz="1200">
                <a:solidFill>
                  <a:schemeClr val="dk1"/>
                </a:solidFill>
                <a:latin typeface="IBM Plex Sans"/>
                <a:ea typeface="IBM Plex Sans"/>
                <a:cs typeface="IBM Plex Sans"/>
                <a:sym typeface="IBM Plex Sans"/>
              </a:rPr>
              <a:t>Then we join on our key wallpaper</a:t>
            </a:r>
            <a:endParaRPr b="1" sz="12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67618706f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267618706f7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rgbClr val="3C4043"/>
                </a:solidFill>
                <a:highlight>
                  <a:srgbClr val="FFFFFF"/>
                </a:highlight>
              </a:rPr>
              <a:t>Analytic functions allow us to perform complex calculations with relatively straightforward syntax. For instance, we can quickly calculate moving averages and running totals, among other quantities. There are 3 types of these, which we’ll go into further detail later. First, let’s focus on how this is written and what makes an analytic </a:t>
            </a:r>
            <a:r>
              <a:rPr lang="en" sz="1050">
                <a:solidFill>
                  <a:srgbClr val="3C4043"/>
                </a:solidFill>
                <a:highlight>
                  <a:srgbClr val="FFFFFF"/>
                </a:highlight>
              </a:rPr>
              <a:t>function</a:t>
            </a:r>
            <a:r>
              <a:rPr lang="en" sz="1050">
                <a:solidFill>
                  <a:srgbClr val="3C4043"/>
                </a:solidFill>
                <a:highlight>
                  <a:srgbClr val="FFFFFF"/>
                </a:highlight>
              </a:rPr>
              <a:t> an analytic function, the over clause.</a:t>
            </a:r>
            <a:endParaRPr sz="1800">
              <a:solidFill>
                <a:srgbClr val="595959"/>
              </a:solidFill>
            </a:endParaRPr>
          </a:p>
          <a:p>
            <a:pPr indent="0" lvl="0" marL="0" rtl="0" algn="l">
              <a:lnSpc>
                <a:spcPct val="115000"/>
              </a:lnSpc>
              <a:spcBef>
                <a:spcPts val="0"/>
              </a:spcBef>
              <a:spcAft>
                <a:spcPts val="0"/>
              </a:spcAft>
              <a:buNone/>
            </a:pPr>
            <a:r>
              <a:t/>
            </a:r>
            <a:endParaRPr sz="1800">
              <a:solidFill>
                <a:srgbClr val="595959"/>
              </a:solidFill>
            </a:endParaRPr>
          </a:p>
          <a:p>
            <a:pPr indent="0" lvl="0" marL="0" rtl="0" algn="l">
              <a:lnSpc>
                <a:spcPct val="115000"/>
              </a:lnSpc>
              <a:spcBef>
                <a:spcPts val="0"/>
              </a:spcBef>
              <a:spcAft>
                <a:spcPts val="0"/>
              </a:spcAft>
              <a:buNone/>
            </a:pPr>
            <a:r>
              <a:rPr lang="en" sz="1800">
                <a:solidFill>
                  <a:srgbClr val="595959"/>
                </a:solidFill>
              </a:rPr>
              <a:t>Brief overview of what they are + common syntaxn (introduce window frame clauses here)</a:t>
            </a:r>
            <a:endParaRPr sz="1800">
              <a:solidFill>
                <a:srgbClr val="595959"/>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rgbClr val="595959"/>
              </a:solidFill>
            </a:endParaRPr>
          </a:p>
          <a:p>
            <a:pPr indent="0" lvl="0" marL="0" rtl="0" algn="l">
              <a:lnSpc>
                <a:spcPct val="115000"/>
              </a:lnSpc>
              <a:spcBef>
                <a:spcPts val="0"/>
              </a:spcBef>
              <a:spcAft>
                <a:spcPts val="0"/>
              </a:spcAft>
              <a:buClr>
                <a:schemeClr val="dk1"/>
              </a:buClr>
              <a:buSzPts val="1100"/>
              <a:buFont typeface="Arial"/>
              <a:buNone/>
            </a:pPr>
            <a:r>
              <a:rPr lang="en" sz="1800" u="sng">
                <a:solidFill>
                  <a:srgbClr val="0097A7"/>
                </a:solidFill>
                <a:hlinkClick r:id="rId2">
                  <a:extLst>
                    <a:ext uri="{A12FA001-AC4F-418D-AE19-62706E023703}">
                      <ahyp:hlinkClr val="tx"/>
                    </a:ext>
                  </a:extLst>
                </a:hlinkClick>
              </a:rPr>
              <a:t>https://app.mode.com/editor/ddsc21/reports/418cd5823ed0/queries/90bceb1a42fc</a:t>
            </a:r>
            <a:endParaRPr sz="1800">
              <a:solidFill>
                <a:srgbClr val="595959"/>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rgbClr val="595959"/>
              </a:solidFill>
            </a:endParaRPr>
          </a:p>
          <a:p>
            <a:pPr indent="0" lvl="0" marL="0" rtl="0" algn="l">
              <a:spcBef>
                <a:spcPts val="0"/>
              </a:spcBef>
              <a:spcAft>
                <a:spcPts val="0"/>
              </a:spcAft>
              <a:buClr>
                <a:schemeClr val="dk1"/>
              </a:buClr>
              <a:buSzPts val="2800"/>
              <a:buFont typeface="Arial"/>
              <a:buNone/>
            </a:pPr>
            <a:r>
              <a:t/>
            </a:r>
            <a:endParaRPr b="1" sz="12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678f8c9bf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2678f8c9bfb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595959"/>
                </a:solidFill>
              </a:rPr>
              <a:t>The defining feature of an analytic function is the over clause and the window frame clause. The over clause is the part that allows you to define which rows will be used in your query’s calculation. The over clause has three optional parts. PARTITION BY divides the rows into separate groups. In this example here, the table has data from two people that training for a race. So, using PARTITION BY on the id column separates the calculations by each runner. The ORDER BY clause creates order within the partition. So, ordering by date makes sure that the earlier training sessions are shown first. The line below ORDER BY is called the windowframe clause. This is the part that actually identifies the group of rows used in our calculation, which are called </a:t>
            </a:r>
            <a:r>
              <a:rPr lang="en" sz="1000">
                <a:solidFill>
                  <a:srgbClr val="595959"/>
                </a:solidFill>
              </a:rPr>
              <a:t>the</a:t>
            </a:r>
            <a:r>
              <a:rPr lang="en" sz="1000">
                <a:solidFill>
                  <a:srgbClr val="595959"/>
                </a:solidFill>
              </a:rPr>
              <a:t> window. Here the window frame clause is “ROWS BETWEEN 1 PRECEDING AND CURRENT ROW” which means the previous and the current row. EXPLAIN THE TABLE ON THE RIGHT</a:t>
            </a:r>
            <a:endParaRPr sz="1000">
              <a:solidFill>
                <a:srgbClr val="595959"/>
              </a:solidFill>
            </a:endParaRPr>
          </a:p>
          <a:p>
            <a:pPr indent="0" lvl="0" marL="0" rtl="0" algn="l">
              <a:lnSpc>
                <a:spcPct val="115000"/>
              </a:lnSpc>
              <a:spcBef>
                <a:spcPts val="0"/>
              </a:spcBef>
              <a:spcAft>
                <a:spcPts val="0"/>
              </a:spcAft>
              <a:buNone/>
            </a:pPr>
            <a:r>
              <a:rPr lang="en" sz="1000">
                <a:solidFill>
                  <a:srgbClr val="595959"/>
                </a:solidFill>
              </a:rPr>
              <a:t>ROWS BETWEEN 3 PRECEDING AND 1 FOLLOWING: the 3 previous, the current, and 1 after</a:t>
            </a:r>
            <a:endParaRPr sz="1000">
              <a:solidFill>
                <a:srgbClr val="595959"/>
              </a:solidFill>
            </a:endParaRPr>
          </a:p>
          <a:p>
            <a:pPr indent="0" lvl="0" marL="0" rtl="0" algn="l">
              <a:lnSpc>
                <a:spcPct val="115000"/>
              </a:lnSpc>
              <a:spcBef>
                <a:spcPts val="0"/>
              </a:spcBef>
              <a:spcAft>
                <a:spcPts val="0"/>
              </a:spcAft>
              <a:buNone/>
            </a:pPr>
            <a:r>
              <a:rPr lang="en" sz="1000">
                <a:solidFill>
                  <a:srgbClr val="595959"/>
                </a:solidFill>
              </a:rPr>
              <a:t>ROWS BETWEEN UNBOUNDED PRECEDING AND UNBOUNDED FOLLOWING: means all rows in the partition</a:t>
            </a:r>
            <a:endParaRPr sz="1000">
              <a:solidFill>
                <a:srgbClr val="595959"/>
              </a:solidFill>
            </a:endParaRPr>
          </a:p>
          <a:p>
            <a:pPr indent="0" lvl="0" marL="0" rtl="0" algn="l">
              <a:lnSpc>
                <a:spcPct val="115000"/>
              </a:lnSpc>
              <a:spcBef>
                <a:spcPts val="0"/>
              </a:spcBef>
              <a:spcAft>
                <a:spcPts val="0"/>
              </a:spcAft>
              <a:buNone/>
            </a:pPr>
            <a:r>
              <a:t/>
            </a:r>
            <a:endParaRPr sz="1000">
              <a:solidFill>
                <a:srgbClr val="595959"/>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rgbClr val="595959"/>
              </a:solidFill>
            </a:endParaRPr>
          </a:p>
          <a:p>
            <a:pPr indent="0" lvl="0" marL="0" rtl="0" algn="l">
              <a:lnSpc>
                <a:spcPct val="115000"/>
              </a:lnSpc>
              <a:spcBef>
                <a:spcPts val="0"/>
              </a:spcBef>
              <a:spcAft>
                <a:spcPts val="0"/>
              </a:spcAft>
              <a:buClr>
                <a:schemeClr val="dk1"/>
              </a:buClr>
              <a:buSzPts val="1100"/>
              <a:buFont typeface="Arial"/>
              <a:buNone/>
            </a:pPr>
            <a:r>
              <a:rPr lang="en" sz="1800" u="sng">
                <a:solidFill>
                  <a:srgbClr val="0097A7"/>
                </a:solidFill>
                <a:hlinkClick r:id="rId2">
                  <a:extLst>
                    <a:ext uri="{A12FA001-AC4F-418D-AE19-62706E023703}">
                      <ahyp:hlinkClr val="tx"/>
                    </a:ext>
                  </a:extLst>
                </a:hlinkClick>
              </a:rPr>
              <a:t>https://app.mode.com/editor/ddsc21/reports/418cd5823ed0/queries/90bceb1a42fc</a:t>
            </a:r>
            <a:endParaRPr sz="1800">
              <a:solidFill>
                <a:srgbClr val="595959"/>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rgbClr val="595959"/>
              </a:solidFill>
            </a:endParaRPr>
          </a:p>
          <a:p>
            <a:pPr indent="0" lvl="0" marL="0" rtl="0" algn="l">
              <a:spcBef>
                <a:spcPts val="0"/>
              </a:spcBef>
              <a:spcAft>
                <a:spcPts val="0"/>
              </a:spcAft>
              <a:buClr>
                <a:schemeClr val="dk1"/>
              </a:buClr>
              <a:buSzPts val="2800"/>
              <a:buFont typeface="Arial"/>
              <a:buNone/>
            </a:pPr>
            <a:r>
              <a:t/>
            </a:r>
            <a:endParaRPr b="1" sz="12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51c11916f94eb7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151c11916f94eb74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595959"/>
                </a:solidFill>
              </a:rPr>
              <a:t>Now that we know how to formulate a query for analytic functions, let’s go into the specifics of the different types. Analytic aggregate functions take all the </a:t>
            </a:r>
            <a:r>
              <a:rPr lang="en" sz="1000">
                <a:solidFill>
                  <a:srgbClr val="595959"/>
                </a:solidFill>
              </a:rPr>
              <a:t>values</a:t>
            </a:r>
            <a:r>
              <a:rPr lang="en" sz="1000">
                <a:solidFill>
                  <a:srgbClr val="595959"/>
                </a:solidFill>
              </a:rPr>
              <a:t> in the window and return a value for it. I’m sure min, max, avg, and sum are familiar to you guys as the name describes it. The count function tells you the number of rows in that window. Analytic navigation functions usually assign a value to each row that is from another row than the current. For example, first value returns the first value in the input. Lead and lag returns the value on a subsequent or preceding row. Analytic numbering functions assign integer values to each row based on the ordering. Row number returns </a:t>
            </a:r>
            <a:r>
              <a:rPr lang="en" sz="1050">
                <a:solidFill>
                  <a:srgbClr val="3C4043"/>
                </a:solidFill>
                <a:highlight>
                  <a:srgbClr val="FFFFFF"/>
                </a:highlight>
              </a:rPr>
              <a:t>the order in which rows appear in the input (starting with </a:t>
            </a:r>
            <a:r>
              <a:rPr lang="en" sz="1050">
                <a:solidFill>
                  <a:srgbClr val="3C4043"/>
                </a:solidFill>
                <a:latin typeface="Roboto Mono"/>
                <a:ea typeface="Roboto Mono"/>
                <a:cs typeface="Roboto Mono"/>
                <a:sym typeface="Roboto Mono"/>
              </a:rPr>
              <a:t>1). For the rank function, </a:t>
            </a:r>
            <a:r>
              <a:rPr lang="en" sz="1050">
                <a:solidFill>
                  <a:srgbClr val="3C4043"/>
                </a:solidFill>
                <a:highlight>
                  <a:srgbClr val="FFFFFF"/>
                </a:highlight>
              </a:rPr>
              <a:t>All rows with the same value in the ordering column receive the same rank value, where the next row receives a rank value which increments by the number of rows with the previous rank value.</a:t>
            </a:r>
            <a:endParaRPr sz="1000">
              <a:solidFill>
                <a:srgbClr val="595959"/>
              </a:solidFill>
            </a:endParaRPr>
          </a:p>
          <a:p>
            <a:pPr indent="0" lvl="0" marL="0" rtl="0" algn="l">
              <a:lnSpc>
                <a:spcPct val="115000"/>
              </a:lnSpc>
              <a:spcBef>
                <a:spcPts val="0"/>
              </a:spcBef>
              <a:spcAft>
                <a:spcPts val="0"/>
              </a:spcAft>
              <a:buNone/>
            </a:pPr>
            <a:r>
              <a:t/>
            </a:r>
            <a:endParaRPr sz="1000">
              <a:solidFill>
                <a:srgbClr val="595959"/>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rgbClr val="595959"/>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rgbClr val="595959"/>
              </a:solidFill>
            </a:endParaRPr>
          </a:p>
          <a:p>
            <a:pPr indent="0" lvl="0" marL="0" rtl="0" algn="l">
              <a:spcBef>
                <a:spcPts val="0"/>
              </a:spcBef>
              <a:spcAft>
                <a:spcPts val="0"/>
              </a:spcAft>
              <a:buClr>
                <a:schemeClr val="dk1"/>
              </a:buClr>
              <a:buSzPts val="2800"/>
              <a:buFont typeface="Arial"/>
              <a:buNone/>
            </a:pPr>
            <a:r>
              <a:t/>
            </a:r>
            <a:endParaRPr b="1" sz="12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b6e137df5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b6e137df5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686ca9746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686ca9746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67618706f7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267618706f7_0_5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400">
              <a:solidFill>
                <a:srgbClr val="595959"/>
              </a:solidFill>
              <a:latin typeface="IBM Plex Sans"/>
              <a:ea typeface="IBM Plex Sans"/>
              <a:cs typeface="IBM Plex Sans"/>
              <a:sym typeface="IBM Plex Sans"/>
            </a:endParaRPr>
          </a:p>
          <a:p>
            <a:pPr indent="0" lvl="0" marL="0" rtl="0" algn="l">
              <a:lnSpc>
                <a:spcPct val="115000"/>
              </a:lnSpc>
              <a:spcBef>
                <a:spcPts val="0"/>
              </a:spcBef>
              <a:spcAft>
                <a:spcPts val="0"/>
              </a:spcAft>
              <a:buSzPts val="1100"/>
              <a:buNone/>
            </a:pPr>
            <a:r>
              <a:rPr lang="en" sz="1400">
                <a:solidFill>
                  <a:srgbClr val="595959"/>
                </a:solidFill>
                <a:latin typeface="IBM Plex Sans"/>
                <a:ea typeface="IBM Plex Sans"/>
                <a:cs typeface="IBM Plex Sans"/>
                <a:sym typeface="IBM Plex Sans"/>
              </a:rPr>
              <a:t>Aggregate funcs. </a:t>
            </a:r>
            <a:r>
              <a:rPr lang="en" sz="1400">
                <a:solidFill>
                  <a:schemeClr val="dk1"/>
                </a:solidFill>
                <a:latin typeface="IBM Plex Sans"/>
                <a:ea typeface="IBM Plex Sans"/>
                <a:cs typeface="IBM Plex Sans"/>
                <a:sym typeface="IBM Plex Sans"/>
              </a:rPr>
              <a:t>- </a:t>
            </a:r>
            <a:r>
              <a:rPr lang="en" sz="1050">
                <a:solidFill>
                  <a:schemeClr val="dk1"/>
                </a:solidFill>
                <a:latin typeface="Roboto"/>
                <a:ea typeface="Roboto"/>
                <a:cs typeface="Roboto"/>
                <a:sym typeface="Roboto"/>
              </a:rPr>
              <a:t>where multiple values are processed together to form a single summary statistic.</a:t>
            </a:r>
            <a:endParaRPr sz="1400">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Clr>
                <a:schemeClr val="dk1"/>
              </a:buClr>
              <a:buSzPts val="1100"/>
              <a:buFont typeface="Arial"/>
              <a:buNone/>
            </a:pPr>
            <a:r>
              <a:t/>
            </a:r>
            <a:endParaRPr sz="1400">
              <a:solidFill>
                <a:srgbClr val="595959"/>
              </a:solidFill>
              <a:latin typeface="IBM Plex Sans"/>
              <a:ea typeface="IBM Plex Sans"/>
              <a:cs typeface="IBM Plex Sans"/>
              <a:sym typeface="IBM Plex Sans"/>
            </a:endParaRPr>
          </a:p>
          <a:p>
            <a:pPr indent="0" lvl="0" marL="0" rtl="0" algn="l">
              <a:lnSpc>
                <a:spcPct val="115000"/>
              </a:lnSpc>
              <a:spcBef>
                <a:spcPts val="0"/>
              </a:spcBef>
              <a:spcAft>
                <a:spcPts val="0"/>
              </a:spcAft>
              <a:buClr>
                <a:schemeClr val="dk1"/>
              </a:buClr>
              <a:buSzPts val="1100"/>
              <a:buFont typeface="Arial"/>
              <a:buNone/>
            </a:pPr>
            <a:r>
              <a:rPr lang="en" sz="1200" u="sng">
                <a:solidFill>
                  <a:schemeClr val="hlink"/>
                </a:solidFill>
                <a:latin typeface="IBM Plex Sans"/>
                <a:ea typeface="IBM Plex Sans"/>
                <a:cs typeface="IBM Plex Sans"/>
                <a:sym typeface="IBM Plex Sans"/>
                <a:hlinkClick r:id="rId2"/>
              </a:rPr>
              <a:t>https://app.mode.com/editor/ddsc21/reports/418cd5823ed0/queries/90bceb1a42fc</a:t>
            </a:r>
            <a:endParaRPr sz="1800">
              <a:solidFill>
                <a:srgbClr val="595959"/>
              </a:solidFill>
            </a:endParaRPr>
          </a:p>
          <a:p>
            <a:pPr indent="0" lvl="0" marL="0" rtl="0" algn="l">
              <a:lnSpc>
                <a:spcPct val="115000"/>
              </a:lnSpc>
              <a:spcBef>
                <a:spcPts val="0"/>
              </a:spcBef>
              <a:spcAft>
                <a:spcPts val="0"/>
              </a:spcAft>
              <a:buSzPts val="1100"/>
              <a:buNone/>
            </a:pPr>
            <a:r>
              <a:rPr lang="en" sz="1200" u="sng">
                <a:solidFill>
                  <a:schemeClr val="hlink"/>
                </a:solidFill>
                <a:latin typeface="IBM Plex Sans"/>
                <a:ea typeface="IBM Plex Sans"/>
                <a:cs typeface="IBM Plex Sans"/>
                <a:sym typeface="IBM Plex Sans"/>
                <a:hlinkClick r:id="rId3"/>
              </a:rPr>
              <a:t>https://mode.com/sql-tutorial/sql-window-functions#defining-a-window-alias</a:t>
            </a:r>
            <a:endParaRPr sz="1200">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SzPts val="1100"/>
              <a:buNone/>
            </a:pPr>
            <a:r>
              <a:rPr lang="en" sz="1200" u="sng">
                <a:solidFill>
                  <a:schemeClr val="hlink"/>
                </a:solidFill>
                <a:latin typeface="IBM Plex Sans"/>
                <a:ea typeface="IBM Plex Sans"/>
                <a:cs typeface="IBM Plex Sans"/>
                <a:sym typeface="IBM Plex Sans"/>
                <a:hlinkClick r:id="rId4"/>
              </a:rPr>
              <a:t>https://www.kaggle.com/code/alexisbcook/analytic-functions</a:t>
            </a:r>
            <a:endParaRPr sz="1200">
              <a:solidFill>
                <a:schemeClr val="dk1"/>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Clr>
                <a:schemeClr val="dk1"/>
              </a:buClr>
              <a:buSzPts val="1100"/>
              <a:buFont typeface="Arial"/>
              <a:buNone/>
            </a:pPr>
            <a:r>
              <a:t/>
            </a:r>
            <a:endParaRPr sz="1800">
              <a:solidFill>
                <a:srgbClr val="595959"/>
              </a:solidFill>
            </a:endParaRPr>
          </a:p>
          <a:p>
            <a:pPr indent="0" lvl="0" marL="0" rtl="0" algn="l">
              <a:spcBef>
                <a:spcPts val="0"/>
              </a:spcBef>
              <a:spcAft>
                <a:spcPts val="0"/>
              </a:spcAft>
              <a:buSzPts val="2800"/>
              <a:buNone/>
            </a:pPr>
            <a:r>
              <a:t/>
            </a:r>
            <a:endParaRPr sz="1200">
              <a:solidFill>
                <a:schemeClr val="dk1"/>
              </a:solidFill>
              <a:latin typeface="IBM Plex Sans"/>
              <a:ea typeface="IBM Plex Sans"/>
              <a:cs typeface="IBM Plex Sans"/>
              <a:sym typeface="IBM Plex Sans"/>
            </a:endParaRPr>
          </a:p>
          <a:p>
            <a:pPr indent="0" lvl="0" marL="0" rtl="0" algn="l">
              <a:spcBef>
                <a:spcPts val="0"/>
              </a:spcBef>
              <a:spcAft>
                <a:spcPts val="0"/>
              </a:spcAft>
              <a:buSzPts val="2800"/>
              <a:buNone/>
            </a:pPr>
            <a:r>
              <a:t/>
            </a:r>
            <a:endParaRPr sz="1200">
              <a:solidFill>
                <a:schemeClr val="dk1"/>
              </a:solidFill>
              <a:latin typeface="IBM Plex Sans"/>
              <a:ea typeface="IBM Plex Sans"/>
              <a:cs typeface="IBM Plex Sans"/>
              <a:sym typeface="IBM Plex Sans"/>
            </a:endParaRPr>
          </a:p>
          <a:p>
            <a:pPr indent="0" lvl="0" marL="0" rtl="0" algn="l">
              <a:spcBef>
                <a:spcPts val="0"/>
              </a:spcBef>
              <a:spcAft>
                <a:spcPts val="0"/>
              </a:spcAft>
              <a:buClr>
                <a:schemeClr val="dk1"/>
              </a:buClr>
              <a:buSzPts val="2800"/>
              <a:buFont typeface="Arial"/>
              <a:buNone/>
            </a:pPr>
            <a:r>
              <a:t/>
            </a:r>
            <a:endParaRPr b="1" sz="12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67618706f7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267618706f7_0_5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2"/>
                </a:solidFill>
                <a:latin typeface="IBM Plex Sans"/>
                <a:ea typeface="IBM Plex Sans"/>
                <a:cs typeface="IBM Plex Sans"/>
                <a:sym typeface="IBM Plex Sans"/>
              </a:rPr>
              <a:t>Here instead of sum it’s average and the partition is end_terminal instead</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200">
                <a:solidFill>
                  <a:schemeClr val="dk2"/>
                </a:solidFill>
                <a:latin typeface="IBM Plex Sans"/>
                <a:ea typeface="IBM Plex Sans"/>
                <a:cs typeface="IBM Plex Sans"/>
                <a:sym typeface="IBM Plex Sans"/>
              </a:rPr>
              <a:t>We want to calculate the difference between the current row and previous row so we do a new col as duration second - lag()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200">
                <a:solidFill>
                  <a:schemeClr val="dk2"/>
                </a:solidFill>
                <a:latin typeface="IBM Plex Sans"/>
                <a:ea typeface="IBM Plex Sans"/>
                <a:cs typeface="IBM Plex Sans"/>
                <a:sym typeface="IBM Plex Sans"/>
              </a:rPr>
              <a:t>Okay first we wanna rank, and since we want the 5 longest rides we have to rank the duration in descending order. Now that we ranked them if we only want the top 5 we have to select from this data that we just created. So we can create a temporary table by putting it in a from statement and </a:t>
            </a:r>
            <a:r>
              <a:rPr lang="en" sz="1200">
                <a:solidFill>
                  <a:schemeClr val="dk2"/>
                </a:solidFill>
                <a:latin typeface="IBM Plex Sans"/>
                <a:ea typeface="IBM Plex Sans"/>
                <a:cs typeface="IBM Plex Sans"/>
                <a:sym typeface="IBM Plex Sans"/>
              </a:rPr>
              <a:t>writing</a:t>
            </a:r>
            <a:r>
              <a:rPr lang="en" sz="1200">
                <a:solidFill>
                  <a:schemeClr val="dk2"/>
                </a:solidFill>
                <a:latin typeface="IBM Plex Sans"/>
                <a:ea typeface="IBM Plex Sans"/>
                <a:cs typeface="IBM Plex Sans"/>
                <a:sym typeface="IBM Plex Sans"/>
              </a:rPr>
              <a:t> a name next to it, in this case we call it temp. Then we select everything from it (</a:t>
            </a:r>
            <a:r>
              <a:rPr lang="en" sz="1200">
                <a:solidFill>
                  <a:schemeClr val="dk2"/>
                </a:solidFill>
                <a:latin typeface="IBM Plex Sans"/>
                <a:ea typeface="IBM Plex Sans"/>
                <a:cs typeface="IBM Plex Sans"/>
                <a:sym typeface="IBM Plex Sans"/>
              </a:rPr>
              <a:t>asterisk</a:t>
            </a:r>
            <a:r>
              <a:rPr lang="en" sz="1200">
                <a:solidFill>
                  <a:schemeClr val="dk2"/>
                </a:solidFill>
                <a:latin typeface="IBM Plex Sans"/>
                <a:ea typeface="IBM Plex Sans"/>
                <a:cs typeface="IBM Plex Sans"/>
                <a:sym typeface="IBM Plex Sans"/>
              </a:rPr>
              <a:t>) and filter is by saying we want the rank to be less then or equal to 5 from the temp tables</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spcBef>
                <a:spcPts val="0"/>
              </a:spcBef>
              <a:spcAft>
                <a:spcPts val="0"/>
              </a:spcAft>
              <a:buSzPts val="2800"/>
              <a:buNone/>
            </a:pPr>
            <a:r>
              <a:t/>
            </a:r>
            <a:endParaRPr sz="1200">
              <a:solidFill>
                <a:schemeClr val="dk1"/>
              </a:solidFill>
              <a:latin typeface="IBM Plex Sans"/>
              <a:ea typeface="IBM Plex Sans"/>
              <a:cs typeface="IBM Plex Sans"/>
              <a:sym typeface="IBM Plex Sans"/>
            </a:endParaRPr>
          </a:p>
          <a:p>
            <a:pPr indent="0" lvl="0" marL="0" rtl="0" algn="l">
              <a:spcBef>
                <a:spcPts val="0"/>
              </a:spcBef>
              <a:spcAft>
                <a:spcPts val="0"/>
              </a:spcAft>
              <a:buClr>
                <a:schemeClr val="dk1"/>
              </a:buClr>
              <a:buSzPts val="2800"/>
              <a:buFont typeface="Arial"/>
              <a:buNone/>
            </a:pPr>
            <a:r>
              <a:t/>
            </a:r>
            <a:endParaRPr b="1" sz="12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678f8c9bf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2678f8c9bfb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spcBef>
                <a:spcPts val="0"/>
              </a:spcBef>
              <a:spcAft>
                <a:spcPts val="0"/>
              </a:spcAft>
              <a:buSzPts val="2800"/>
              <a:buNone/>
            </a:pPr>
            <a:r>
              <a:t/>
            </a:r>
            <a:endParaRPr sz="1200">
              <a:solidFill>
                <a:schemeClr val="dk1"/>
              </a:solidFill>
              <a:latin typeface="IBM Plex Sans"/>
              <a:ea typeface="IBM Plex Sans"/>
              <a:cs typeface="IBM Plex Sans"/>
              <a:sym typeface="IBM Plex Sans"/>
            </a:endParaRPr>
          </a:p>
          <a:p>
            <a:pPr indent="0" lvl="0" marL="0" rtl="0" algn="l">
              <a:spcBef>
                <a:spcPts val="0"/>
              </a:spcBef>
              <a:spcAft>
                <a:spcPts val="0"/>
              </a:spcAft>
              <a:buClr>
                <a:schemeClr val="dk1"/>
              </a:buClr>
              <a:buSzPts val="2800"/>
              <a:buFont typeface="Arial"/>
              <a:buNone/>
            </a:pPr>
            <a:r>
              <a:t/>
            </a:r>
            <a:endParaRPr b="1" sz="12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678f8c9bf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2678f8c9bfb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t>QR code in case ppl need to sign in</a:t>
            </a:r>
            <a:endParaRPr/>
          </a:p>
          <a:p>
            <a:pPr indent="0" lvl="0" marL="0" rtl="0" algn="l">
              <a:lnSpc>
                <a:spcPct val="115000"/>
              </a:lnSpc>
              <a:spcBef>
                <a:spcPts val="0"/>
              </a:spcBef>
              <a:spcAft>
                <a:spcPts val="0"/>
              </a:spcAft>
              <a:buSzPts val="1100"/>
              <a:buNone/>
            </a:pPr>
            <a:r>
              <a:rPr lang="en" u="sng">
                <a:solidFill>
                  <a:schemeClr val="hlink"/>
                </a:solidFill>
                <a:hlinkClick r:id="rId2"/>
              </a:rPr>
              <a:t>https://linktr.ee/davisdsc</a:t>
            </a:r>
            <a:endParaRPr/>
          </a:p>
          <a:p>
            <a:pPr indent="0" lvl="0" marL="0" rtl="0" algn="l">
              <a:lnSpc>
                <a:spcPct val="100000"/>
              </a:lnSpc>
              <a:spcBef>
                <a:spcPts val="0"/>
              </a:spcBef>
              <a:spcAft>
                <a:spcPts val="0"/>
              </a:spcAft>
              <a:buSzPts val="1100"/>
              <a:buNone/>
            </a:pPr>
            <a:r>
              <a:rPr lang="en" sz="1050" u="sng">
                <a:solidFill>
                  <a:srgbClr val="007C89"/>
                </a:solidFill>
                <a:hlinkClick r:id="rId3">
                  <a:extLst>
                    <a:ext uri="{A12FA001-AC4F-418D-AE19-62706E023703}">
                      <ahyp:hlinkClr val="tx"/>
                    </a:ext>
                  </a:extLst>
                </a:hlinkClick>
              </a:rPr>
              <a:t>https://discord.gg/zCPRKHdM7</a:t>
            </a:r>
            <a:endParaRPr/>
          </a:p>
          <a:p>
            <a:pPr indent="0" lvl="0" marL="0" rtl="0" algn="l">
              <a:lnSpc>
                <a:spcPct val="100000"/>
              </a:lnSpc>
              <a:spcBef>
                <a:spcPts val="0"/>
              </a:spcBef>
              <a:spcAft>
                <a:spcPts val="0"/>
              </a:spcAft>
              <a:buSzPts val="1100"/>
              <a:buNone/>
            </a:pPr>
            <a:r>
              <a:rPr lang="en" u="sng">
                <a:solidFill>
                  <a:schemeClr val="hlink"/>
                </a:solidFill>
                <a:hlinkClick r:id="rId4"/>
              </a:rPr>
              <a:t>www.davisdsc.com</a:t>
            </a:r>
            <a:endParaRPr/>
          </a:p>
          <a:p>
            <a:pPr indent="0" lvl="0" marL="0" rtl="0" algn="l">
              <a:lnSpc>
                <a:spcPct val="100000"/>
              </a:lnSpc>
              <a:spcBef>
                <a:spcPts val="0"/>
              </a:spcBef>
              <a:spcAft>
                <a:spcPts val="0"/>
              </a:spcAft>
              <a:buSzPts val="1100"/>
              <a:buNone/>
            </a:pPr>
            <a:r>
              <a:rPr lang="en" u="sng">
                <a:solidFill>
                  <a:schemeClr val="hlink"/>
                </a:solidFill>
                <a:hlinkClick r:id="rId5"/>
              </a:rPr>
              <a:t>www.facebook.com/data.ucd</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b6e137df56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b6e137df56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b6e137df5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b6e137df5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b6e137df56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b6e137df56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b6e137df56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b6e137df56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b7931f8717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2b7931f8717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Query language means that it has to do with specific procedure regarding databases and the information stored in them</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So SQL is used to communicate with databases, it’s a pretty easy language to use in order to deal with them</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Nisha</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2 min</a:t>
            </a:r>
            <a:endParaRPr sz="1400">
              <a:solidFill>
                <a:schemeClr val="dk2"/>
              </a:solidFill>
              <a:latin typeface="IBM Plex Sans"/>
              <a:ea typeface="IBM Plex Sans"/>
              <a:cs typeface="IBM Plex Sans"/>
              <a:sym typeface="IBM Plex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b7931f8717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2b7931f8717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Query language means that it has to do with specific procedure regarding databases and the information stored in them</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So SQL is used to communicate with databases, it’s a pretty easy language to use in order to deal with them</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Nisha</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2 min</a:t>
            </a:r>
            <a:endParaRPr sz="1400">
              <a:solidFill>
                <a:schemeClr val="dk2"/>
              </a:solidFill>
              <a:latin typeface="IBM Plex Sans"/>
              <a:ea typeface="IBM Plex Sans"/>
              <a:cs typeface="IBM Plex Sans"/>
              <a:sym typeface="IBM Plex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D9E8F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21.png"/><Relationship Id="rId5"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30.png"/><Relationship Id="rId5"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sqlpd.com/" TargetMode="External"/><Relationship Id="rId4" Type="http://schemas.openxmlformats.org/officeDocument/2006/relationships/hyperlink" Target="https://platform.stratascratch.com/coding?code_type=1" TargetMode="External"/><Relationship Id="rId5" Type="http://schemas.openxmlformats.org/officeDocument/2006/relationships/hyperlink" Target="https://www.kaggle.com/learn/advanced-sql" TargetMode="External"/><Relationship Id="rId6" Type="http://schemas.openxmlformats.org/officeDocument/2006/relationships/hyperlink" Target="https://www.w3schools.com/sql/sql_join.asp" TargetMode="External"/><Relationship Id="rId7" Type="http://schemas.openxmlformats.org/officeDocument/2006/relationships/hyperlink" Target="https://docs.oracle.com/en/database/oracle/oracle-database/19/sqlrf/Analytic-Functions.html#GUID-527832F7-63C0-4445-8C16-307FA5084056"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25"/>
          <p:cNvPicPr preferRelativeResize="0"/>
          <p:nvPr/>
        </p:nvPicPr>
        <p:blipFill rotWithShape="1">
          <a:blip r:embed="rId3">
            <a:alphaModFix/>
          </a:blip>
          <a:srcRect b="0" l="0" r="0" t="0"/>
          <a:stretch/>
        </p:blipFill>
        <p:spPr>
          <a:xfrm>
            <a:off x="6194048" y="-2643800"/>
            <a:ext cx="2448875" cy="2441100"/>
          </a:xfrm>
          <a:prstGeom prst="rect">
            <a:avLst/>
          </a:prstGeom>
          <a:noFill/>
          <a:ln>
            <a:noFill/>
          </a:ln>
        </p:spPr>
      </p:pic>
      <p:pic>
        <p:nvPicPr>
          <p:cNvPr id="100" name="Google Shape;100;p25"/>
          <p:cNvPicPr preferRelativeResize="0"/>
          <p:nvPr/>
        </p:nvPicPr>
        <p:blipFill rotWithShape="1">
          <a:blip r:embed="rId4">
            <a:alphaModFix/>
          </a:blip>
          <a:srcRect b="0" l="0" r="0" t="0"/>
          <a:stretch/>
        </p:blipFill>
        <p:spPr>
          <a:xfrm>
            <a:off x="172825" y="-2045928"/>
            <a:ext cx="1828800" cy="1828778"/>
          </a:xfrm>
          <a:prstGeom prst="rect">
            <a:avLst/>
          </a:prstGeom>
          <a:noFill/>
          <a:ln>
            <a:noFill/>
          </a:ln>
        </p:spPr>
      </p:pic>
      <p:pic>
        <p:nvPicPr>
          <p:cNvPr id="101" name="Google Shape;101;p25"/>
          <p:cNvPicPr preferRelativeResize="0"/>
          <p:nvPr/>
        </p:nvPicPr>
        <p:blipFill rotWithShape="1">
          <a:blip r:embed="rId5">
            <a:alphaModFix/>
          </a:blip>
          <a:srcRect b="0" l="0" r="0" t="0"/>
          <a:stretch/>
        </p:blipFill>
        <p:spPr>
          <a:xfrm>
            <a:off x="2992098" y="-2470802"/>
            <a:ext cx="2470054" cy="2268100"/>
          </a:xfrm>
          <a:prstGeom prst="rect">
            <a:avLst/>
          </a:prstGeom>
          <a:noFill/>
          <a:ln>
            <a:noFill/>
          </a:ln>
        </p:spPr>
      </p:pic>
      <p:sp>
        <p:nvSpPr>
          <p:cNvPr id="102" name="Google Shape;102;p25"/>
          <p:cNvSpPr/>
          <p:nvPr/>
        </p:nvSpPr>
        <p:spPr>
          <a:xfrm>
            <a:off x="942800" y="4130725"/>
            <a:ext cx="18288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5"/>
          <p:cNvSpPr/>
          <p:nvPr/>
        </p:nvSpPr>
        <p:spPr>
          <a:xfrm>
            <a:off x="3460075" y="4130725"/>
            <a:ext cx="19488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5"/>
          <p:cNvSpPr/>
          <p:nvPr/>
        </p:nvSpPr>
        <p:spPr>
          <a:xfrm>
            <a:off x="6402650" y="4130725"/>
            <a:ext cx="17451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5"/>
          <p:cNvSpPr txBox="1"/>
          <p:nvPr>
            <p:ph type="ctrTitle"/>
          </p:nvPr>
        </p:nvSpPr>
        <p:spPr>
          <a:xfrm>
            <a:off x="871650" y="1426453"/>
            <a:ext cx="7400700" cy="1189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sz="4800">
                <a:latin typeface="IBM Plex Sans Medium"/>
                <a:ea typeface="IBM Plex Sans Medium"/>
                <a:cs typeface="IBM Plex Sans Medium"/>
                <a:sym typeface="IBM Plex Sans Medium"/>
              </a:rPr>
              <a:t>SQL Workshop: Part 2</a:t>
            </a:r>
            <a:endParaRPr sz="4800">
              <a:latin typeface="IBM Plex Sans Medium"/>
              <a:ea typeface="IBM Plex Sans Medium"/>
              <a:cs typeface="IBM Plex Sans Medium"/>
              <a:sym typeface="IBM Plex Sans Medium"/>
            </a:endParaRPr>
          </a:p>
        </p:txBody>
      </p:sp>
      <p:sp>
        <p:nvSpPr>
          <p:cNvPr id="106" name="Google Shape;106;p25"/>
          <p:cNvSpPr txBox="1"/>
          <p:nvPr/>
        </p:nvSpPr>
        <p:spPr>
          <a:xfrm>
            <a:off x="954400" y="630150"/>
            <a:ext cx="2754600" cy="32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1155CC"/>
                </a:solidFill>
                <a:latin typeface="IBM Plex Sans Medium"/>
                <a:ea typeface="IBM Plex Sans Medium"/>
                <a:cs typeface="IBM Plex Sans Medium"/>
                <a:sym typeface="IBM Plex Sans Medium"/>
              </a:rPr>
              <a:t>Davis Data Science Club</a:t>
            </a:r>
            <a:endParaRPr b="0" i="0" sz="1800" u="none" cap="none" strike="noStrike">
              <a:solidFill>
                <a:srgbClr val="1155CC"/>
              </a:solidFill>
              <a:latin typeface="IBM Plex Sans Medium"/>
              <a:ea typeface="IBM Plex Sans Medium"/>
              <a:cs typeface="IBM Plex Sans Medium"/>
              <a:sym typeface="IBM Plex Sans Medium"/>
            </a:endParaRPr>
          </a:p>
        </p:txBody>
      </p:sp>
      <p:sp>
        <p:nvSpPr>
          <p:cNvPr id="107" name="Google Shape;107;p25"/>
          <p:cNvSpPr txBox="1"/>
          <p:nvPr/>
        </p:nvSpPr>
        <p:spPr>
          <a:xfrm>
            <a:off x="3333763" y="3091850"/>
            <a:ext cx="2201400" cy="91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sz="3000">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IBM Plex Sans"/>
              <a:ea typeface="IBM Plex Sans"/>
              <a:cs typeface="IBM Plex Sans"/>
              <a:sym typeface="IBM Plex Sans"/>
            </a:endParaRPr>
          </a:p>
        </p:txBody>
      </p:sp>
      <p:sp>
        <p:nvSpPr>
          <p:cNvPr id="108" name="Google Shape;108;p25"/>
          <p:cNvSpPr txBox="1"/>
          <p:nvPr/>
        </p:nvSpPr>
        <p:spPr>
          <a:xfrm>
            <a:off x="6360788" y="3586375"/>
            <a:ext cx="1828800" cy="9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dk1"/>
                </a:solidFill>
                <a:latin typeface="IBM Plex Sans"/>
                <a:ea typeface="IBM Plex Sans"/>
                <a:cs typeface="IBM Plex Sans"/>
                <a:sym typeface="IBM Plex Sans"/>
              </a:rPr>
              <a:t>Exercises</a:t>
            </a:r>
            <a:endParaRPr b="0" i="0" sz="3000" u="none" cap="none" strike="noStrike">
              <a:solidFill>
                <a:srgbClr val="000000"/>
              </a:solidFill>
              <a:latin typeface="IBM Plex Sans"/>
              <a:ea typeface="IBM Plex Sans"/>
              <a:cs typeface="IBM Plex Sans"/>
              <a:sym typeface="IBM Plex Sans"/>
            </a:endParaRPr>
          </a:p>
        </p:txBody>
      </p:sp>
      <p:sp>
        <p:nvSpPr>
          <p:cNvPr id="109" name="Google Shape;109;p25"/>
          <p:cNvSpPr txBox="1"/>
          <p:nvPr/>
        </p:nvSpPr>
        <p:spPr>
          <a:xfrm>
            <a:off x="884963" y="3586375"/>
            <a:ext cx="1828800" cy="9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dk1"/>
                </a:solidFill>
                <a:latin typeface="IBM Plex Sans"/>
                <a:ea typeface="IBM Plex Sans"/>
                <a:cs typeface="IBM Plex Sans"/>
                <a:sym typeface="IBM Plex Sans"/>
              </a:rPr>
              <a:t>Joins</a:t>
            </a:r>
            <a:endParaRPr b="0" i="0" sz="3000" u="none" cap="none" strike="noStrike">
              <a:solidFill>
                <a:srgbClr val="000000"/>
              </a:solidFill>
              <a:latin typeface="IBM Plex Sans"/>
              <a:ea typeface="IBM Plex Sans"/>
              <a:cs typeface="IBM Plex Sans"/>
              <a:sym typeface="IBM Plex Sans"/>
            </a:endParaRPr>
          </a:p>
        </p:txBody>
      </p:sp>
      <p:sp>
        <p:nvSpPr>
          <p:cNvPr id="110" name="Google Shape;110;p25"/>
          <p:cNvSpPr txBox="1"/>
          <p:nvPr/>
        </p:nvSpPr>
        <p:spPr>
          <a:xfrm>
            <a:off x="3391052" y="3118700"/>
            <a:ext cx="2201400" cy="9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dk1"/>
                </a:solidFill>
                <a:latin typeface="IBM Plex Sans"/>
                <a:ea typeface="IBM Plex Sans"/>
                <a:cs typeface="IBM Plex Sans"/>
                <a:sym typeface="IBM Plex Sans"/>
              </a:rPr>
              <a:t>Analytic Functions</a:t>
            </a:r>
            <a:endParaRPr b="0"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8F6"/>
        </a:solidFill>
      </p:bgPr>
    </p:bg>
    <p:spTree>
      <p:nvGrpSpPr>
        <p:cNvPr id="173" name="Shape 173"/>
        <p:cNvGrpSpPr/>
        <p:nvPr/>
      </p:nvGrpSpPr>
      <p:grpSpPr>
        <a:xfrm>
          <a:off x="0" y="0"/>
          <a:ext cx="0" cy="0"/>
          <a:chOff x="0" y="0"/>
          <a:chExt cx="0" cy="0"/>
        </a:xfrm>
      </p:grpSpPr>
      <p:sp>
        <p:nvSpPr>
          <p:cNvPr id="174" name="Google Shape;174;p34"/>
          <p:cNvSpPr/>
          <p:nvPr/>
        </p:nvSpPr>
        <p:spPr>
          <a:xfrm>
            <a:off x="531200" y="695625"/>
            <a:ext cx="6759600" cy="1815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34"/>
          <p:cNvSpPr txBox="1"/>
          <p:nvPr>
            <p:ph type="title"/>
          </p:nvPr>
        </p:nvSpPr>
        <p:spPr>
          <a:xfrm>
            <a:off x="431300" y="285075"/>
            <a:ext cx="7635600" cy="47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On the job</a:t>
            </a:r>
            <a:endParaRPr b="1">
              <a:latin typeface="IBM Plex Sans"/>
              <a:ea typeface="IBM Plex Sans"/>
              <a:cs typeface="IBM Plex Sans"/>
              <a:sym typeface="IBM Plex Sans"/>
            </a:endParaRPr>
          </a:p>
        </p:txBody>
      </p:sp>
      <p:sp>
        <p:nvSpPr>
          <p:cNvPr id="176" name="Google Shape;176;p34"/>
          <p:cNvSpPr txBox="1"/>
          <p:nvPr>
            <p:ph idx="1" type="body"/>
          </p:nvPr>
        </p:nvSpPr>
        <p:spPr>
          <a:xfrm>
            <a:off x="165150" y="1158150"/>
            <a:ext cx="7771500" cy="384870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Font typeface="IBM Plex Sans"/>
              <a:buChar char="-"/>
            </a:pPr>
            <a:r>
              <a:rPr lang="en">
                <a:latin typeface="IBM Plex Sans"/>
                <a:ea typeface="IBM Plex Sans"/>
                <a:cs typeface="IBM Plex Sans"/>
                <a:sym typeface="IBM Plex Sans"/>
              </a:rPr>
              <a:t>Companies </a:t>
            </a:r>
            <a:r>
              <a:rPr lang="en">
                <a:latin typeface="IBM Plex Sans"/>
                <a:ea typeface="IBM Plex Sans"/>
                <a:cs typeface="IBM Plex Sans"/>
                <a:sym typeface="IBM Plex Sans"/>
              </a:rPr>
              <a:t>have</a:t>
            </a:r>
            <a:r>
              <a:rPr lang="en">
                <a:latin typeface="IBM Plex Sans"/>
                <a:ea typeface="IBM Plex Sans"/>
                <a:cs typeface="IBM Plex Sans"/>
                <a:sym typeface="IBM Plex Sans"/>
              </a:rPr>
              <a:t> a lot of data</a:t>
            </a:r>
            <a:endParaRPr>
              <a:latin typeface="IBM Plex Sans"/>
              <a:ea typeface="IBM Plex Sans"/>
              <a:cs typeface="IBM Plex Sans"/>
              <a:sym typeface="IBM Plex Sans"/>
            </a:endParaRPr>
          </a:p>
          <a:p>
            <a:pPr indent="-342900" lvl="0" marL="457200" rtl="0" algn="l">
              <a:lnSpc>
                <a:spcPct val="200000"/>
              </a:lnSpc>
              <a:spcBef>
                <a:spcPts val="0"/>
              </a:spcBef>
              <a:spcAft>
                <a:spcPts val="0"/>
              </a:spcAft>
              <a:buSzPts val="1800"/>
              <a:buFont typeface="IBM Plex Sans"/>
              <a:buChar char="-"/>
            </a:pPr>
            <a:r>
              <a:rPr lang="en">
                <a:latin typeface="IBM Plex Sans"/>
                <a:ea typeface="IBM Plex Sans"/>
                <a:cs typeface="IBM Plex Sans"/>
                <a:sym typeface="IBM Plex Sans"/>
              </a:rPr>
              <a:t>They have teams working on analytics, modeling, </a:t>
            </a:r>
            <a:r>
              <a:rPr lang="en">
                <a:latin typeface="IBM Plex Sans"/>
                <a:ea typeface="IBM Plex Sans"/>
                <a:cs typeface="IBM Plex Sans"/>
                <a:sym typeface="IBM Plex Sans"/>
              </a:rPr>
              <a:t>visualizations, etc.</a:t>
            </a:r>
            <a:endParaRPr>
              <a:latin typeface="IBM Plex Sans"/>
              <a:ea typeface="IBM Plex Sans"/>
              <a:cs typeface="IBM Plex Sans"/>
              <a:sym typeface="IBM Plex Sans"/>
            </a:endParaRPr>
          </a:p>
          <a:p>
            <a:pPr indent="-342900" lvl="0" marL="457200" rtl="0" algn="l">
              <a:lnSpc>
                <a:spcPct val="200000"/>
              </a:lnSpc>
              <a:spcBef>
                <a:spcPts val="0"/>
              </a:spcBef>
              <a:spcAft>
                <a:spcPts val="0"/>
              </a:spcAft>
              <a:buSzPts val="1800"/>
              <a:buFont typeface="IBM Plex Sans"/>
              <a:buChar char="-"/>
            </a:pPr>
            <a:r>
              <a:rPr lang="en">
                <a:latin typeface="IBM Plex Sans"/>
                <a:ea typeface="IBM Plex Sans"/>
                <a:cs typeface="IBM Plex Sans"/>
                <a:sym typeface="IBM Plex Sans"/>
              </a:rPr>
              <a:t>Weekly, monthly reports</a:t>
            </a:r>
            <a:endParaRPr>
              <a:latin typeface="IBM Plex Sans"/>
              <a:ea typeface="IBM Plex Sans"/>
              <a:cs typeface="IBM Plex Sans"/>
              <a:sym typeface="IBM Plex Sans"/>
            </a:endParaRPr>
          </a:p>
          <a:p>
            <a:pPr indent="-342900" lvl="0" marL="457200" rtl="0" algn="l">
              <a:lnSpc>
                <a:spcPct val="200000"/>
              </a:lnSpc>
              <a:spcBef>
                <a:spcPts val="0"/>
              </a:spcBef>
              <a:spcAft>
                <a:spcPts val="0"/>
              </a:spcAft>
              <a:buSzPts val="1800"/>
              <a:buFont typeface="IBM Plex Sans"/>
              <a:buChar char="-"/>
            </a:pPr>
            <a:r>
              <a:rPr lang="en">
                <a:latin typeface="IBM Plex Sans"/>
                <a:ea typeface="IBM Plex Sans"/>
                <a:cs typeface="IBM Plex Sans"/>
                <a:sym typeface="IBM Plex Sans"/>
              </a:rPr>
              <a:t>Saves time, saves money</a:t>
            </a:r>
            <a:endParaRPr>
              <a:latin typeface="IBM Plex Sans"/>
              <a:ea typeface="IBM Plex Sans"/>
              <a:cs typeface="IBM Plex Sans"/>
              <a:sym typeface="IBM Plex Sans"/>
            </a:endParaRPr>
          </a:p>
          <a:p>
            <a:pPr indent="457200" lvl="0" marL="0" rtl="0" algn="l">
              <a:lnSpc>
                <a:spcPct val="200000"/>
              </a:lnSpc>
              <a:spcBef>
                <a:spcPts val="0"/>
              </a:spcBef>
              <a:spcAft>
                <a:spcPts val="0"/>
              </a:spcAft>
              <a:buNone/>
            </a:pPr>
            <a:r>
              <a:rPr b="1" lang="en">
                <a:latin typeface="IBM Plex Sans"/>
                <a:ea typeface="IBM Plex Sans"/>
                <a:cs typeface="IBM Plex Sans"/>
                <a:sym typeface="IBM Plex Sans"/>
              </a:rPr>
              <a:t>SQL gives you quick answers to</a:t>
            </a:r>
            <a:endParaRPr b="1">
              <a:latin typeface="IBM Plex Sans"/>
              <a:ea typeface="IBM Plex Sans"/>
              <a:cs typeface="IBM Plex Sans"/>
              <a:sym typeface="IBM Plex Sans"/>
            </a:endParaRPr>
          </a:p>
          <a:p>
            <a:pPr indent="457200" lvl="0" marL="0" rtl="0" algn="l">
              <a:lnSpc>
                <a:spcPct val="200000"/>
              </a:lnSpc>
              <a:spcBef>
                <a:spcPts val="0"/>
              </a:spcBef>
              <a:spcAft>
                <a:spcPts val="0"/>
              </a:spcAft>
              <a:buNone/>
            </a:pPr>
            <a:r>
              <a:rPr b="1" lang="en">
                <a:latin typeface="IBM Plex Sans"/>
                <a:ea typeface="IBM Plex Sans"/>
                <a:cs typeface="IBM Plex Sans"/>
                <a:sym typeface="IBM Plex Sans"/>
              </a:rPr>
              <a:t>         </a:t>
            </a:r>
            <a:r>
              <a:rPr b="1" lang="en">
                <a:latin typeface="IBM Plex Sans"/>
                <a:ea typeface="IBM Plex Sans"/>
                <a:cs typeface="IBM Plex Sans"/>
                <a:sym typeface="IBM Plex Sans"/>
              </a:rPr>
              <a:t>	t</a:t>
            </a:r>
            <a:r>
              <a:rPr b="1" lang="en">
                <a:latin typeface="IBM Plex Sans"/>
                <a:ea typeface="IBM Plex Sans"/>
                <a:cs typeface="IBM Plex Sans"/>
                <a:sym typeface="IBM Plex Sans"/>
              </a:rPr>
              <a:t>ough questions!</a:t>
            </a:r>
            <a:endParaRPr b="1">
              <a:latin typeface="IBM Plex Sans"/>
              <a:ea typeface="IBM Plex Sans"/>
              <a:cs typeface="IBM Plex Sans"/>
              <a:sym typeface="IBM Plex Sans"/>
            </a:endParaRPr>
          </a:p>
        </p:txBody>
      </p:sp>
      <p:pic>
        <p:nvPicPr>
          <p:cNvPr id="177" name="Google Shape;177;p34"/>
          <p:cNvPicPr preferRelativeResize="0"/>
          <p:nvPr/>
        </p:nvPicPr>
        <p:blipFill>
          <a:blip r:embed="rId3">
            <a:alphaModFix/>
          </a:blip>
          <a:stretch>
            <a:fillRect/>
          </a:stretch>
        </p:blipFill>
        <p:spPr>
          <a:xfrm>
            <a:off x="4766750" y="2489300"/>
            <a:ext cx="3871400" cy="21776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8F6"/>
        </a:solidFill>
      </p:bgPr>
    </p:bg>
    <p:spTree>
      <p:nvGrpSpPr>
        <p:cNvPr id="181" name="Shape 181"/>
        <p:cNvGrpSpPr/>
        <p:nvPr/>
      </p:nvGrpSpPr>
      <p:grpSpPr>
        <a:xfrm>
          <a:off x="0" y="0"/>
          <a:ext cx="0" cy="0"/>
          <a:chOff x="0" y="0"/>
          <a:chExt cx="0" cy="0"/>
        </a:xfrm>
      </p:grpSpPr>
      <p:sp>
        <p:nvSpPr>
          <p:cNvPr id="182" name="Google Shape;182;p35"/>
          <p:cNvSpPr/>
          <p:nvPr/>
        </p:nvSpPr>
        <p:spPr>
          <a:xfrm>
            <a:off x="531200" y="695625"/>
            <a:ext cx="6759600" cy="1815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5"/>
          <p:cNvSpPr txBox="1"/>
          <p:nvPr>
            <p:ph type="title"/>
          </p:nvPr>
        </p:nvSpPr>
        <p:spPr>
          <a:xfrm>
            <a:off x="431300" y="285075"/>
            <a:ext cx="7635600" cy="47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Previously on SQL part 1…</a:t>
            </a:r>
            <a:endParaRPr b="1">
              <a:latin typeface="IBM Plex Sans"/>
              <a:ea typeface="IBM Plex Sans"/>
              <a:cs typeface="IBM Plex Sans"/>
              <a:sym typeface="IBM Plex Sans"/>
            </a:endParaRPr>
          </a:p>
        </p:txBody>
      </p:sp>
      <p:sp>
        <p:nvSpPr>
          <p:cNvPr id="184" name="Google Shape;184;p35"/>
          <p:cNvSpPr txBox="1"/>
          <p:nvPr>
            <p:ph idx="1" type="body"/>
          </p:nvPr>
        </p:nvSpPr>
        <p:spPr>
          <a:xfrm>
            <a:off x="165150" y="1158150"/>
            <a:ext cx="8614800" cy="3848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SELECT &lt;column name(s)&gt; FROM &lt;table name&gt;</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WHERE &lt;condition&gt; (AND, OR, NOT)</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GROUP BY &lt;column name(s)&gt;</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HAVING &lt;condition&gt;</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ORDER BY &lt;column name(s)&gt;</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en" sz="1600">
                <a:latin typeface="IBM Plex Sans"/>
                <a:ea typeface="IBM Plex Sans"/>
                <a:cs typeface="IBM Plex Sans"/>
                <a:sym typeface="IBM Plex Sans"/>
              </a:rPr>
              <a:t>LIMIT &lt;an integer&gt;;</a:t>
            </a:r>
            <a:endParaRPr b="1" sz="1600">
              <a:latin typeface="IBM Plex Sans"/>
              <a:ea typeface="IBM Plex Sans"/>
              <a:cs typeface="IBM Plex Sans"/>
              <a:sym typeface="IBM Plex Sans"/>
            </a:endParaRPr>
          </a:p>
        </p:txBody>
      </p:sp>
      <p:pic>
        <p:nvPicPr>
          <p:cNvPr id="185" name="Google Shape;185;p35"/>
          <p:cNvPicPr preferRelativeResize="0"/>
          <p:nvPr/>
        </p:nvPicPr>
        <p:blipFill>
          <a:blip r:embed="rId3">
            <a:alphaModFix/>
          </a:blip>
          <a:stretch>
            <a:fillRect/>
          </a:stretch>
        </p:blipFill>
        <p:spPr>
          <a:xfrm>
            <a:off x="5019350" y="1135400"/>
            <a:ext cx="3091025" cy="1324100"/>
          </a:xfrm>
          <a:prstGeom prst="rect">
            <a:avLst/>
          </a:prstGeom>
          <a:noFill/>
          <a:ln>
            <a:noFill/>
          </a:ln>
        </p:spPr>
      </p:pic>
      <p:pic>
        <p:nvPicPr>
          <p:cNvPr id="186" name="Google Shape;186;p35"/>
          <p:cNvPicPr preferRelativeResize="0"/>
          <p:nvPr/>
        </p:nvPicPr>
        <p:blipFill>
          <a:blip r:embed="rId4">
            <a:alphaModFix/>
          </a:blip>
          <a:stretch>
            <a:fillRect/>
          </a:stretch>
        </p:blipFill>
        <p:spPr>
          <a:xfrm>
            <a:off x="5424713" y="2808900"/>
            <a:ext cx="2962275" cy="1543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8F6"/>
        </a:solidFill>
      </p:bgPr>
    </p:bg>
    <p:spTree>
      <p:nvGrpSpPr>
        <p:cNvPr id="190" name="Shape 190"/>
        <p:cNvGrpSpPr/>
        <p:nvPr/>
      </p:nvGrpSpPr>
      <p:grpSpPr>
        <a:xfrm>
          <a:off x="0" y="0"/>
          <a:ext cx="0" cy="0"/>
          <a:chOff x="0" y="0"/>
          <a:chExt cx="0" cy="0"/>
        </a:xfrm>
      </p:grpSpPr>
      <p:sp>
        <p:nvSpPr>
          <p:cNvPr id="191" name="Google Shape;191;p36"/>
          <p:cNvSpPr/>
          <p:nvPr/>
        </p:nvSpPr>
        <p:spPr>
          <a:xfrm>
            <a:off x="472400" y="686850"/>
            <a:ext cx="31518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6"/>
          <p:cNvSpPr txBox="1"/>
          <p:nvPr>
            <p:ph type="title"/>
          </p:nvPr>
        </p:nvSpPr>
        <p:spPr>
          <a:xfrm>
            <a:off x="431300" y="285075"/>
            <a:ext cx="4412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a:latin typeface="IBM Plex Sans"/>
                <a:ea typeface="IBM Plex Sans"/>
                <a:cs typeface="IBM Plex Sans"/>
                <a:sym typeface="IBM Plex Sans"/>
              </a:rPr>
              <a:t>SELECT Statement</a:t>
            </a:r>
            <a:endParaRPr b="1">
              <a:latin typeface="IBM Plex Sans"/>
              <a:ea typeface="IBM Plex Sans"/>
              <a:cs typeface="IBM Plex Sans"/>
              <a:sym typeface="IBM Plex Sans"/>
            </a:endParaRPr>
          </a:p>
          <a:p>
            <a:pPr indent="0" lvl="0" marL="0" rtl="0" algn="l">
              <a:lnSpc>
                <a:spcPct val="100000"/>
              </a:lnSpc>
              <a:spcBef>
                <a:spcPts val="0"/>
              </a:spcBef>
              <a:spcAft>
                <a:spcPts val="0"/>
              </a:spcAft>
              <a:buSzPts val="2800"/>
              <a:buNone/>
            </a:pPr>
            <a:r>
              <a:t/>
            </a:r>
            <a:endParaRPr b="1">
              <a:latin typeface="IBM Plex Sans"/>
              <a:ea typeface="IBM Plex Sans"/>
              <a:cs typeface="IBM Plex Sans"/>
              <a:sym typeface="IBM Plex Sans"/>
            </a:endParaRPr>
          </a:p>
        </p:txBody>
      </p:sp>
      <p:sp>
        <p:nvSpPr>
          <p:cNvPr id="193" name="Google Shape;193;p36"/>
          <p:cNvSpPr txBox="1"/>
          <p:nvPr>
            <p:ph idx="1" type="body"/>
          </p:nvPr>
        </p:nvSpPr>
        <p:spPr>
          <a:xfrm>
            <a:off x="290850" y="1148475"/>
            <a:ext cx="3229800" cy="3528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600" u="sng">
                <a:latin typeface="IBM Plex Sans"/>
                <a:ea typeface="IBM Plex Sans"/>
                <a:cs typeface="IBM Plex Sans"/>
                <a:sym typeface="IBM Plex Sans"/>
              </a:rPr>
              <a:t>SELECT:</a:t>
            </a:r>
            <a:r>
              <a:rPr lang="en" sz="1600" u="sng">
                <a:latin typeface="IBM Plex Sans"/>
                <a:ea typeface="IBM Plex Sans"/>
                <a:cs typeface="IBM Plex Sans"/>
                <a:sym typeface="IBM Plex Sans"/>
              </a:rPr>
              <a:t> What data you want to retrieve?</a:t>
            </a:r>
            <a:endParaRPr sz="1600" u="sng">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u="sng">
                <a:latin typeface="IBM Plex Sans"/>
                <a:ea typeface="IBM Plex Sans"/>
                <a:cs typeface="IBM Plex Sans"/>
                <a:sym typeface="IBM Plex Sans"/>
              </a:rPr>
              <a:t>FROM: </a:t>
            </a:r>
            <a:r>
              <a:rPr lang="en" sz="1600" u="sng">
                <a:latin typeface="IBM Plex Sans"/>
                <a:ea typeface="IBM Plex Sans"/>
                <a:cs typeface="IBM Plex Sans"/>
                <a:sym typeface="IBM Plex Sans"/>
              </a:rPr>
              <a:t>Which data table do you want to query from</a:t>
            </a:r>
            <a:endParaRPr sz="1600" u="sng">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sz="13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SELECT </a:t>
            </a:r>
            <a:r>
              <a:rPr lang="en" sz="1600">
                <a:latin typeface="IBM Plex Sans"/>
                <a:ea typeface="IBM Plex Sans"/>
                <a:cs typeface="IBM Plex Sans"/>
                <a:sym typeface="IBM Plex Sans"/>
              </a:rPr>
              <a:t>name, year, km_driven</a:t>
            </a: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FROM</a:t>
            </a:r>
            <a:r>
              <a:rPr lang="en" sz="1600">
                <a:latin typeface="IBM Plex Sans"/>
                <a:ea typeface="IBM Plex Sans"/>
                <a:cs typeface="IBM Plex Sans"/>
                <a:sym typeface="IBM Plex Sans"/>
              </a:rPr>
              <a:t> used_cars;</a:t>
            </a: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sz="14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lang="en" sz="1600">
                <a:latin typeface="IBM Plex Sans"/>
                <a:ea typeface="IBM Plex Sans"/>
                <a:cs typeface="IBM Plex Sans"/>
                <a:sym typeface="IBM Plex Sans"/>
              </a:rPr>
              <a:t>If you want to select all columns,</a:t>
            </a: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SELECT </a:t>
            </a:r>
            <a:r>
              <a:rPr lang="en" sz="1600">
                <a:latin typeface="IBM Plex Sans"/>
                <a:ea typeface="IBM Plex Sans"/>
                <a:cs typeface="IBM Plex Sans"/>
                <a:sym typeface="IBM Plex Sans"/>
              </a:rPr>
              <a:t>* </a:t>
            </a:r>
            <a:r>
              <a:rPr b="1" lang="en" sz="1600">
                <a:latin typeface="IBM Plex Sans"/>
                <a:ea typeface="IBM Plex Sans"/>
                <a:cs typeface="IBM Plex Sans"/>
                <a:sym typeface="IBM Plex Sans"/>
              </a:rPr>
              <a:t>FROM</a:t>
            </a:r>
            <a:r>
              <a:rPr lang="en" sz="1600">
                <a:latin typeface="IBM Plex Sans"/>
                <a:ea typeface="IBM Plex Sans"/>
                <a:cs typeface="IBM Plex Sans"/>
                <a:sym typeface="IBM Plex Sans"/>
              </a:rPr>
              <a:t> used_cars;</a:t>
            </a: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br>
              <a:rPr b="1" lang="en" sz="1600">
                <a:latin typeface="IBM Plex Sans"/>
                <a:ea typeface="IBM Plex Sans"/>
                <a:cs typeface="IBM Plex Sans"/>
                <a:sym typeface="IBM Plex Sans"/>
              </a:rPr>
            </a:b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p:txBody>
      </p:sp>
      <p:pic>
        <p:nvPicPr>
          <p:cNvPr id="194" name="Google Shape;194;p36"/>
          <p:cNvPicPr preferRelativeResize="0"/>
          <p:nvPr/>
        </p:nvPicPr>
        <p:blipFill>
          <a:blip r:embed="rId3">
            <a:alphaModFix/>
          </a:blip>
          <a:stretch>
            <a:fillRect/>
          </a:stretch>
        </p:blipFill>
        <p:spPr>
          <a:xfrm>
            <a:off x="3520700" y="1493089"/>
            <a:ext cx="5486901" cy="2863425"/>
          </a:xfrm>
          <a:prstGeom prst="rect">
            <a:avLst/>
          </a:prstGeom>
          <a:noFill/>
          <a:ln>
            <a:noFill/>
          </a:ln>
        </p:spPr>
      </p:pic>
      <p:sp>
        <p:nvSpPr>
          <p:cNvPr id="195" name="Google Shape;195;p36"/>
          <p:cNvSpPr txBox="1"/>
          <p:nvPr/>
        </p:nvSpPr>
        <p:spPr>
          <a:xfrm>
            <a:off x="7583725" y="1062000"/>
            <a:ext cx="1155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n" sz="1600">
                <a:solidFill>
                  <a:schemeClr val="dk2"/>
                </a:solidFill>
                <a:latin typeface="IBM Plex Sans"/>
                <a:ea typeface="IBM Plex Sans"/>
                <a:cs typeface="IBM Plex Sans"/>
                <a:sym typeface="IBM Plex Sans"/>
              </a:rPr>
              <a:t>used_cars</a:t>
            </a:r>
            <a:endParaRPr sz="1800">
              <a:solidFill>
                <a:schemeClr val="dk2"/>
              </a:solidFill>
            </a:endParaRPr>
          </a:p>
        </p:txBody>
      </p:sp>
      <p:sp>
        <p:nvSpPr>
          <p:cNvPr id="196" name="Google Shape;196;p36"/>
          <p:cNvSpPr/>
          <p:nvPr/>
        </p:nvSpPr>
        <p:spPr>
          <a:xfrm>
            <a:off x="3520700" y="1481175"/>
            <a:ext cx="758700" cy="2863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 name="Google Shape;197;p36"/>
          <p:cNvSpPr/>
          <p:nvPr/>
        </p:nvSpPr>
        <p:spPr>
          <a:xfrm>
            <a:off x="4325375" y="1493063"/>
            <a:ext cx="758700" cy="2863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p36"/>
          <p:cNvSpPr/>
          <p:nvPr/>
        </p:nvSpPr>
        <p:spPr>
          <a:xfrm>
            <a:off x="5954550" y="1481163"/>
            <a:ext cx="758700" cy="2863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8F6"/>
        </a:solidFill>
      </p:bgPr>
    </p:bg>
    <p:spTree>
      <p:nvGrpSpPr>
        <p:cNvPr id="202" name="Shape 202"/>
        <p:cNvGrpSpPr/>
        <p:nvPr/>
      </p:nvGrpSpPr>
      <p:grpSpPr>
        <a:xfrm>
          <a:off x="0" y="0"/>
          <a:ext cx="0" cy="0"/>
          <a:chOff x="0" y="0"/>
          <a:chExt cx="0" cy="0"/>
        </a:xfrm>
      </p:grpSpPr>
      <p:sp>
        <p:nvSpPr>
          <p:cNvPr id="203" name="Google Shape;203;p37"/>
          <p:cNvSpPr/>
          <p:nvPr/>
        </p:nvSpPr>
        <p:spPr>
          <a:xfrm>
            <a:off x="472400" y="686850"/>
            <a:ext cx="31518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37"/>
          <p:cNvSpPr txBox="1"/>
          <p:nvPr>
            <p:ph type="title"/>
          </p:nvPr>
        </p:nvSpPr>
        <p:spPr>
          <a:xfrm>
            <a:off x="431300" y="285075"/>
            <a:ext cx="4412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a:latin typeface="IBM Plex Sans"/>
                <a:ea typeface="IBM Plex Sans"/>
                <a:cs typeface="IBM Plex Sans"/>
                <a:sym typeface="IBM Plex Sans"/>
              </a:rPr>
              <a:t>SELECT Statement</a:t>
            </a:r>
            <a:endParaRPr b="1">
              <a:latin typeface="IBM Plex Sans"/>
              <a:ea typeface="IBM Plex Sans"/>
              <a:cs typeface="IBM Plex Sans"/>
              <a:sym typeface="IBM Plex Sans"/>
            </a:endParaRPr>
          </a:p>
          <a:p>
            <a:pPr indent="0" lvl="0" marL="0" rtl="0" algn="l">
              <a:lnSpc>
                <a:spcPct val="100000"/>
              </a:lnSpc>
              <a:spcBef>
                <a:spcPts val="0"/>
              </a:spcBef>
              <a:spcAft>
                <a:spcPts val="0"/>
              </a:spcAft>
              <a:buSzPts val="2800"/>
              <a:buNone/>
            </a:pPr>
            <a:r>
              <a:t/>
            </a:r>
            <a:endParaRPr b="1">
              <a:latin typeface="IBM Plex Sans"/>
              <a:ea typeface="IBM Plex Sans"/>
              <a:cs typeface="IBM Plex Sans"/>
              <a:sym typeface="IBM Plex Sans"/>
            </a:endParaRPr>
          </a:p>
        </p:txBody>
      </p:sp>
      <p:sp>
        <p:nvSpPr>
          <p:cNvPr id="205" name="Google Shape;205;p37"/>
          <p:cNvSpPr txBox="1"/>
          <p:nvPr>
            <p:ph idx="1" type="body"/>
          </p:nvPr>
        </p:nvSpPr>
        <p:spPr>
          <a:xfrm>
            <a:off x="338300" y="862050"/>
            <a:ext cx="3285900" cy="1408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en" sz="1600" u="sng">
                <a:latin typeface="IBM Plex Sans"/>
                <a:ea typeface="IBM Plex Sans"/>
                <a:cs typeface="IBM Plex Sans"/>
                <a:sym typeface="IBM Plex Sans"/>
              </a:rPr>
              <a:t>DISTINCT:</a:t>
            </a:r>
            <a:r>
              <a:rPr lang="en" sz="1600" u="sng">
                <a:latin typeface="IBM Plex Sans"/>
                <a:ea typeface="IBM Plex Sans"/>
                <a:cs typeface="IBM Plex Sans"/>
                <a:sym typeface="IBM Plex Sans"/>
              </a:rPr>
              <a:t> Returns distinct/unique values of a column</a:t>
            </a:r>
            <a:endParaRPr sz="1600" u="sng">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rPr lang="en" sz="1600">
                <a:solidFill>
                  <a:srgbClr val="9900FF"/>
                </a:solidFill>
                <a:latin typeface="IBM Plex Sans"/>
                <a:ea typeface="IBM Plex Sans"/>
                <a:cs typeface="IBM Plex Sans"/>
                <a:sym typeface="IBM Plex Sans"/>
              </a:rPr>
              <a:t>What are all of the unique car models present in this dataset?</a:t>
            </a:r>
            <a:endParaRPr sz="1600">
              <a:solidFill>
                <a:srgbClr val="9900FF"/>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en" sz="1600">
                <a:latin typeface="IBM Plex Sans"/>
                <a:ea typeface="IBM Plex Sans"/>
                <a:cs typeface="IBM Plex Sans"/>
                <a:sym typeface="IBM Plex Sans"/>
              </a:rPr>
              <a:t>SELECT DISTINCT </a:t>
            </a:r>
            <a:r>
              <a:rPr lang="en" sz="1600">
                <a:latin typeface="IBM Plex Sans"/>
                <a:ea typeface="IBM Plex Sans"/>
                <a:cs typeface="IBM Plex Sans"/>
                <a:sym typeface="IBM Plex Sans"/>
              </a:rPr>
              <a:t>name</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en" sz="1600">
                <a:latin typeface="IBM Plex Sans"/>
                <a:ea typeface="IBM Plex Sans"/>
                <a:cs typeface="IBM Plex Sans"/>
                <a:sym typeface="IBM Plex Sans"/>
              </a:rPr>
              <a:t>FROM </a:t>
            </a:r>
            <a:r>
              <a:rPr lang="en" sz="1600">
                <a:latin typeface="IBM Plex Sans"/>
                <a:ea typeface="IBM Plex Sans"/>
                <a:cs typeface="IBM Plex Sans"/>
                <a:sym typeface="IBM Plex Sans"/>
              </a:rPr>
              <a:t>used_cars;</a:t>
            </a:r>
            <a:br>
              <a:rPr b="1" lang="en" sz="1600">
                <a:latin typeface="IBM Plex Sans"/>
                <a:ea typeface="IBM Plex Sans"/>
                <a:cs typeface="IBM Plex Sans"/>
                <a:sym typeface="IBM Plex Sans"/>
              </a:rPr>
            </a:b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p:txBody>
      </p:sp>
      <p:sp>
        <p:nvSpPr>
          <p:cNvPr id="206" name="Google Shape;206;p37"/>
          <p:cNvSpPr txBox="1"/>
          <p:nvPr/>
        </p:nvSpPr>
        <p:spPr>
          <a:xfrm>
            <a:off x="96950" y="3811075"/>
            <a:ext cx="352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07" name="Google Shape;207;p37"/>
          <p:cNvPicPr preferRelativeResize="0"/>
          <p:nvPr/>
        </p:nvPicPr>
        <p:blipFill rotWithShape="1">
          <a:blip r:embed="rId3">
            <a:alphaModFix/>
          </a:blip>
          <a:srcRect b="0" l="0" r="28150" t="0"/>
          <a:stretch/>
        </p:blipFill>
        <p:spPr>
          <a:xfrm>
            <a:off x="3402500" y="1252922"/>
            <a:ext cx="5496501" cy="3257879"/>
          </a:xfrm>
          <a:prstGeom prst="rect">
            <a:avLst/>
          </a:prstGeom>
          <a:noFill/>
          <a:ln>
            <a:noFill/>
          </a:ln>
        </p:spPr>
      </p:pic>
      <p:sp>
        <p:nvSpPr>
          <p:cNvPr id="208" name="Google Shape;208;p37"/>
          <p:cNvSpPr/>
          <p:nvPr/>
        </p:nvSpPr>
        <p:spPr>
          <a:xfrm>
            <a:off x="3307725" y="3244350"/>
            <a:ext cx="1340400" cy="641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 name="Google Shape;209;p37"/>
          <p:cNvSpPr txBox="1"/>
          <p:nvPr/>
        </p:nvSpPr>
        <p:spPr>
          <a:xfrm>
            <a:off x="7658575" y="862050"/>
            <a:ext cx="1155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solidFill>
                  <a:schemeClr val="dk2"/>
                </a:solidFill>
                <a:latin typeface="IBM Plex Sans"/>
                <a:ea typeface="IBM Plex Sans"/>
                <a:cs typeface="IBM Plex Sans"/>
                <a:sym typeface="IBM Plex Sans"/>
              </a:rPr>
              <a:t>used_cars</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8F6"/>
        </a:solidFill>
      </p:bgPr>
    </p:bg>
    <p:spTree>
      <p:nvGrpSpPr>
        <p:cNvPr id="213" name="Shape 213"/>
        <p:cNvGrpSpPr/>
        <p:nvPr/>
      </p:nvGrpSpPr>
      <p:grpSpPr>
        <a:xfrm>
          <a:off x="0" y="0"/>
          <a:ext cx="0" cy="0"/>
          <a:chOff x="0" y="0"/>
          <a:chExt cx="0" cy="0"/>
        </a:xfrm>
      </p:grpSpPr>
      <p:sp>
        <p:nvSpPr>
          <p:cNvPr id="214" name="Google Shape;214;p38"/>
          <p:cNvSpPr/>
          <p:nvPr/>
        </p:nvSpPr>
        <p:spPr>
          <a:xfrm>
            <a:off x="472400" y="686850"/>
            <a:ext cx="31518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38"/>
          <p:cNvSpPr txBox="1"/>
          <p:nvPr>
            <p:ph type="title"/>
          </p:nvPr>
        </p:nvSpPr>
        <p:spPr>
          <a:xfrm>
            <a:off x="431300" y="285075"/>
            <a:ext cx="4412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a:latin typeface="IBM Plex Sans"/>
                <a:ea typeface="IBM Plex Sans"/>
                <a:cs typeface="IBM Plex Sans"/>
                <a:sym typeface="IBM Plex Sans"/>
              </a:rPr>
              <a:t>ORDER BY</a:t>
            </a:r>
            <a:r>
              <a:rPr b="1" lang="en">
                <a:latin typeface="IBM Plex Sans"/>
                <a:ea typeface="IBM Plex Sans"/>
                <a:cs typeface="IBM Plex Sans"/>
                <a:sym typeface="IBM Plex Sans"/>
              </a:rPr>
              <a:t> Statement</a:t>
            </a:r>
            <a:endParaRPr b="1">
              <a:latin typeface="IBM Plex Sans"/>
              <a:ea typeface="IBM Plex Sans"/>
              <a:cs typeface="IBM Plex Sans"/>
              <a:sym typeface="IBM Plex Sans"/>
            </a:endParaRPr>
          </a:p>
          <a:p>
            <a:pPr indent="0" lvl="0" marL="0" rtl="0" algn="l">
              <a:lnSpc>
                <a:spcPct val="100000"/>
              </a:lnSpc>
              <a:spcBef>
                <a:spcPts val="0"/>
              </a:spcBef>
              <a:spcAft>
                <a:spcPts val="0"/>
              </a:spcAft>
              <a:buSzPts val="2800"/>
              <a:buNone/>
            </a:pPr>
            <a:r>
              <a:t/>
            </a:r>
            <a:endParaRPr b="1">
              <a:latin typeface="IBM Plex Sans"/>
              <a:ea typeface="IBM Plex Sans"/>
              <a:cs typeface="IBM Plex Sans"/>
              <a:sym typeface="IBM Plex Sans"/>
            </a:endParaRPr>
          </a:p>
        </p:txBody>
      </p:sp>
      <p:sp>
        <p:nvSpPr>
          <p:cNvPr id="216" name="Google Shape;216;p38"/>
          <p:cNvSpPr txBox="1"/>
          <p:nvPr>
            <p:ph idx="1" type="body"/>
          </p:nvPr>
        </p:nvSpPr>
        <p:spPr>
          <a:xfrm>
            <a:off x="431300" y="938250"/>
            <a:ext cx="4789200" cy="3760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600" u="sng">
                <a:latin typeface="IBM Plex Sans"/>
                <a:ea typeface="IBM Plex Sans"/>
                <a:cs typeface="IBM Plex Sans"/>
                <a:sym typeface="IBM Plex Sans"/>
              </a:rPr>
              <a:t>ORDER BY:</a:t>
            </a:r>
            <a:r>
              <a:rPr lang="en" sz="1600" u="sng">
                <a:latin typeface="IBM Plex Sans"/>
                <a:ea typeface="IBM Plex Sans"/>
                <a:cs typeface="IBM Plex Sans"/>
                <a:sym typeface="IBM Plex Sans"/>
              </a:rPr>
              <a:t> Sorts the rows by the selected column(s), can choose ascending or descending</a:t>
            </a:r>
            <a:endParaRPr sz="1600" u="sng">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600">
              <a:latin typeface="IBM Plex Sans"/>
              <a:ea typeface="IBM Plex Sans"/>
              <a:cs typeface="IBM Plex Sans"/>
              <a:sym typeface="IBM Plex Sans"/>
            </a:endParaRPr>
          </a:p>
          <a:p>
            <a:pPr indent="0" lvl="0" marL="0" rtl="0" algn="l">
              <a:lnSpc>
                <a:spcPct val="150000"/>
              </a:lnSpc>
              <a:spcBef>
                <a:spcPts val="0"/>
              </a:spcBef>
              <a:spcAft>
                <a:spcPts val="0"/>
              </a:spcAft>
              <a:buNone/>
            </a:pPr>
            <a:r>
              <a:rPr lang="en" sz="1600">
                <a:latin typeface="IBM Plex Sans"/>
                <a:ea typeface="IBM Plex Sans"/>
                <a:cs typeface="IBM Plex Sans"/>
                <a:sym typeface="IBM Plex Sans"/>
              </a:rPr>
              <a:t>If the </a:t>
            </a:r>
            <a:r>
              <a:rPr lang="en" sz="1600">
                <a:latin typeface="IBM Plex Sans"/>
                <a:ea typeface="IBM Plex Sans"/>
                <a:cs typeface="IBM Plex Sans"/>
                <a:sym typeface="IBM Plex Sans"/>
              </a:rPr>
              <a:t>column contains only numeric type values, </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rPr lang="en" sz="1600">
                <a:latin typeface="IBM Plex Sans"/>
                <a:ea typeface="IBM Plex Sans"/>
                <a:cs typeface="IBM Plex Sans"/>
                <a:sym typeface="IBM Plex Sans"/>
              </a:rPr>
              <a:t>it will sort numerically! If it contains strings, it will sort alphabetically. </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5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SELECT </a:t>
            </a:r>
            <a:r>
              <a:rPr lang="en" sz="1600">
                <a:latin typeface="IBM Plex Sans"/>
                <a:ea typeface="IBM Plex Sans"/>
                <a:cs typeface="IBM Plex Sans"/>
                <a:sym typeface="IBM Plex Sans"/>
              </a:rPr>
              <a:t>name, year, selling_price</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en" sz="1600">
                <a:latin typeface="IBM Plex Sans"/>
                <a:ea typeface="IBM Plex Sans"/>
                <a:cs typeface="IBM Plex Sans"/>
                <a:sym typeface="IBM Plex Sans"/>
              </a:rPr>
              <a:t>FROM</a:t>
            </a:r>
            <a:r>
              <a:rPr lang="en" sz="1600">
                <a:latin typeface="IBM Plex Sans"/>
                <a:ea typeface="IBM Plex Sans"/>
                <a:cs typeface="IBM Plex Sans"/>
                <a:sym typeface="IBM Plex Sans"/>
              </a:rPr>
              <a:t> used_cars</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en" sz="1600">
                <a:latin typeface="IBM Plex Sans"/>
                <a:ea typeface="IBM Plex Sans"/>
                <a:cs typeface="IBM Plex Sans"/>
                <a:sym typeface="IBM Plex Sans"/>
              </a:rPr>
              <a:t>ORDER BY </a:t>
            </a:r>
            <a:r>
              <a:rPr lang="en" sz="1600">
                <a:latin typeface="IBM Plex Sans"/>
                <a:ea typeface="IBM Plex Sans"/>
                <a:cs typeface="IBM Plex Sans"/>
                <a:sym typeface="IBM Plex Sans"/>
              </a:rPr>
              <a:t>selling_price </a:t>
            </a:r>
            <a:r>
              <a:rPr b="1" lang="en" sz="1600">
                <a:latin typeface="IBM Plex Sans"/>
                <a:ea typeface="IBM Plex Sans"/>
                <a:cs typeface="IBM Plex Sans"/>
                <a:sym typeface="IBM Plex Sans"/>
              </a:rPr>
              <a:t>ASC</a:t>
            </a:r>
            <a:r>
              <a:rPr lang="en" sz="1600">
                <a:latin typeface="IBM Plex Sans"/>
                <a:ea typeface="IBM Plex Sans"/>
                <a:cs typeface="IBM Plex Sans"/>
                <a:sym typeface="IBM Plex Sans"/>
              </a:rPr>
              <a:t>;</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rPr lang="en" sz="1600">
                <a:latin typeface="IBM Plex Sans"/>
                <a:ea typeface="IBM Plex Sans"/>
                <a:cs typeface="IBM Plex Sans"/>
                <a:sym typeface="IBM Plex Sans"/>
              </a:rPr>
              <a:t>~ or ~</a:t>
            </a: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ORDER BY </a:t>
            </a:r>
            <a:r>
              <a:rPr lang="en" sz="1600">
                <a:latin typeface="IBM Plex Sans"/>
                <a:ea typeface="IBM Plex Sans"/>
                <a:cs typeface="IBM Plex Sans"/>
                <a:sym typeface="IBM Plex Sans"/>
              </a:rPr>
              <a:t>selling_price </a:t>
            </a:r>
            <a:r>
              <a:rPr b="1" lang="en" sz="1600">
                <a:latin typeface="IBM Plex Sans"/>
                <a:ea typeface="IBM Plex Sans"/>
                <a:cs typeface="IBM Plex Sans"/>
                <a:sym typeface="IBM Plex Sans"/>
              </a:rPr>
              <a:t>DESC</a:t>
            </a:r>
            <a:r>
              <a:rPr lang="en" sz="1600">
                <a:latin typeface="IBM Plex Sans"/>
                <a:ea typeface="IBM Plex Sans"/>
                <a:cs typeface="IBM Plex Sans"/>
                <a:sym typeface="IBM Plex Sans"/>
              </a:rPr>
              <a:t>;</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br>
              <a:rPr b="1" lang="en" sz="1600">
                <a:latin typeface="IBM Plex Sans"/>
                <a:ea typeface="IBM Plex Sans"/>
                <a:cs typeface="IBM Plex Sans"/>
                <a:sym typeface="IBM Plex Sans"/>
              </a:rPr>
            </a:b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p:txBody>
      </p:sp>
      <p:sp>
        <p:nvSpPr>
          <p:cNvPr id="217" name="Google Shape;217;p38"/>
          <p:cNvSpPr txBox="1"/>
          <p:nvPr/>
        </p:nvSpPr>
        <p:spPr>
          <a:xfrm>
            <a:off x="96950" y="3811075"/>
            <a:ext cx="352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18" name="Google Shape;218;p38"/>
          <p:cNvPicPr preferRelativeResize="0"/>
          <p:nvPr/>
        </p:nvPicPr>
        <p:blipFill rotWithShape="1">
          <a:blip r:embed="rId3">
            <a:alphaModFix/>
          </a:blip>
          <a:srcRect b="0" l="0" r="40568" t="0"/>
          <a:stretch/>
        </p:blipFill>
        <p:spPr>
          <a:xfrm>
            <a:off x="5220500" y="1482400"/>
            <a:ext cx="3625149" cy="3183152"/>
          </a:xfrm>
          <a:prstGeom prst="rect">
            <a:avLst/>
          </a:prstGeom>
          <a:noFill/>
          <a:ln>
            <a:noFill/>
          </a:ln>
        </p:spPr>
      </p:pic>
      <p:sp>
        <p:nvSpPr>
          <p:cNvPr id="219" name="Google Shape;219;p38"/>
          <p:cNvSpPr txBox="1"/>
          <p:nvPr/>
        </p:nvSpPr>
        <p:spPr>
          <a:xfrm>
            <a:off x="7690650" y="1115450"/>
            <a:ext cx="1155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solidFill>
                  <a:schemeClr val="dk2"/>
                </a:solidFill>
                <a:latin typeface="IBM Plex Sans"/>
                <a:ea typeface="IBM Plex Sans"/>
                <a:cs typeface="IBM Plex Sans"/>
                <a:sym typeface="IBM Plex Sans"/>
              </a:rPr>
              <a:t>used_cars</a:t>
            </a:r>
            <a:endParaRPr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8F6"/>
        </a:solidFill>
      </p:bgPr>
    </p:bg>
    <p:spTree>
      <p:nvGrpSpPr>
        <p:cNvPr id="223" name="Shape 223"/>
        <p:cNvGrpSpPr/>
        <p:nvPr/>
      </p:nvGrpSpPr>
      <p:grpSpPr>
        <a:xfrm>
          <a:off x="0" y="0"/>
          <a:ext cx="0" cy="0"/>
          <a:chOff x="0" y="0"/>
          <a:chExt cx="0" cy="0"/>
        </a:xfrm>
      </p:grpSpPr>
      <p:sp>
        <p:nvSpPr>
          <p:cNvPr id="224" name="Google Shape;224;p39"/>
          <p:cNvSpPr/>
          <p:nvPr/>
        </p:nvSpPr>
        <p:spPr>
          <a:xfrm>
            <a:off x="472400" y="686850"/>
            <a:ext cx="31518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9"/>
          <p:cNvSpPr txBox="1"/>
          <p:nvPr>
            <p:ph type="title"/>
          </p:nvPr>
        </p:nvSpPr>
        <p:spPr>
          <a:xfrm>
            <a:off x="431300" y="285075"/>
            <a:ext cx="4412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a:latin typeface="IBM Plex Sans"/>
                <a:ea typeface="IBM Plex Sans"/>
                <a:cs typeface="IBM Plex Sans"/>
                <a:sym typeface="IBM Plex Sans"/>
              </a:rPr>
              <a:t>GROUP</a:t>
            </a:r>
            <a:r>
              <a:rPr b="1" lang="en">
                <a:latin typeface="IBM Plex Sans"/>
                <a:ea typeface="IBM Plex Sans"/>
                <a:cs typeface="IBM Plex Sans"/>
                <a:sym typeface="IBM Plex Sans"/>
              </a:rPr>
              <a:t> BY Statement</a:t>
            </a:r>
            <a:endParaRPr b="1">
              <a:latin typeface="IBM Plex Sans"/>
              <a:ea typeface="IBM Plex Sans"/>
              <a:cs typeface="IBM Plex Sans"/>
              <a:sym typeface="IBM Plex Sans"/>
            </a:endParaRPr>
          </a:p>
          <a:p>
            <a:pPr indent="0" lvl="0" marL="0" rtl="0" algn="l">
              <a:lnSpc>
                <a:spcPct val="100000"/>
              </a:lnSpc>
              <a:spcBef>
                <a:spcPts val="0"/>
              </a:spcBef>
              <a:spcAft>
                <a:spcPts val="0"/>
              </a:spcAft>
              <a:buSzPts val="2800"/>
              <a:buNone/>
            </a:pPr>
            <a:r>
              <a:t/>
            </a:r>
            <a:endParaRPr b="1">
              <a:latin typeface="IBM Plex Sans"/>
              <a:ea typeface="IBM Plex Sans"/>
              <a:cs typeface="IBM Plex Sans"/>
              <a:sym typeface="IBM Plex Sans"/>
            </a:endParaRPr>
          </a:p>
        </p:txBody>
      </p:sp>
      <p:sp>
        <p:nvSpPr>
          <p:cNvPr id="226" name="Google Shape;226;p39"/>
          <p:cNvSpPr txBox="1"/>
          <p:nvPr>
            <p:ph idx="1" type="body"/>
          </p:nvPr>
        </p:nvSpPr>
        <p:spPr>
          <a:xfrm>
            <a:off x="431300" y="1289925"/>
            <a:ext cx="4468500" cy="1408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600" u="sng">
                <a:latin typeface="IBM Plex Sans"/>
                <a:ea typeface="IBM Plex Sans"/>
                <a:cs typeface="IBM Plex Sans"/>
                <a:sym typeface="IBM Plex Sans"/>
              </a:rPr>
              <a:t>GROUP BY</a:t>
            </a:r>
            <a:r>
              <a:rPr b="1" lang="en" sz="1600" u="sng">
                <a:latin typeface="IBM Plex Sans"/>
                <a:ea typeface="IBM Plex Sans"/>
                <a:cs typeface="IBM Plex Sans"/>
                <a:sym typeface="IBM Plex Sans"/>
              </a:rPr>
              <a:t>:</a:t>
            </a:r>
            <a:r>
              <a:rPr lang="en" sz="1600" u="sng">
                <a:latin typeface="IBM Plex Sans"/>
                <a:ea typeface="IBM Plex Sans"/>
                <a:cs typeface="IBM Plex Sans"/>
                <a:sym typeface="IBM Plex Sans"/>
              </a:rPr>
              <a:t> Groups rows with the same values</a:t>
            </a:r>
            <a:endParaRPr sz="1600" u="sng">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en" sz="1600">
                <a:latin typeface="IBM Plex Sans"/>
                <a:ea typeface="IBM Plex Sans"/>
                <a:cs typeface="IBM Plex Sans"/>
                <a:sym typeface="IBM Plex Sans"/>
              </a:rPr>
              <a:t>AGGREGATE FUNCTIONS: </a:t>
            </a:r>
            <a:r>
              <a:rPr lang="en" sz="1600">
                <a:latin typeface="IBM Plex Sans"/>
                <a:ea typeface="IBM Plex Sans"/>
                <a:cs typeface="IBM Plex Sans"/>
                <a:sym typeface="IBM Plex Sans"/>
              </a:rPr>
              <a:t>count(), min(), max(), sum(), avg(), first(), last()</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800">
              <a:latin typeface="IBM Plex Sans"/>
              <a:ea typeface="IBM Plex Sans"/>
              <a:cs typeface="IBM Plex Sans"/>
              <a:sym typeface="IBM Plex Sans"/>
            </a:endParaRPr>
          </a:p>
          <a:p>
            <a:pPr indent="0" lvl="0" marL="0" rtl="0" algn="l">
              <a:lnSpc>
                <a:spcPct val="150000"/>
              </a:lnSpc>
              <a:spcBef>
                <a:spcPts val="0"/>
              </a:spcBef>
              <a:spcAft>
                <a:spcPts val="0"/>
              </a:spcAft>
              <a:buNone/>
            </a:pPr>
            <a:r>
              <a:rPr lang="en" sz="1600">
                <a:solidFill>
                  <a:srgbClr val="9900FF"/>
                </a:solidFill>
                <a:latin typeface="IBM Plex Sans"/>
                <a:ea typeface="IBM Plex Sans"/>
                <a:cs typeface="IBM Plex Sans"/>
                <a:sym typeface="IBM Plex Sans"/>
              </a:rPr>
              <a:t>What were the average selling prices of used cars by year?</a:t>
            </a:r>
            <a:endParaRPr sz="1600">
              <a:solidFill>
                <a:srgbClr val="9900FF"/>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200">
              <a:solidFill>
                <a:srgbClr val="9900FF"/>
              </a:solidFill>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SELECT </a:t>
            </a:r>
            <a:r>
              <a:rPr lang="en" sz="1600">
                <a:latin typeface="IBM Plex Sans"/>
                <a:ea typeface="IBM Plex Sans"/>
                <a:cs typeface="IBM Plex Sans"/>
                <a:sym typeface="IBM Plex Sans"/>
              </a:rPr>
              <a:t>year, avg(selling_price)</a:t>
            </a: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FROM</a:t>
            </a:r>
            <a:r>
              <a:rPr lang="en" sz="1600">
                <a:latin typeface="IBM Plex Sans"/>
                <a:ea typeface="IBM Plex Sans"/>
                <a:cs typeface="IBM Plex Sans"/>
                <a:sym typeface="IBM Plex Sans"/>
              </a:rPr>
              <a:t> used_cars</a:t>
            </a: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GROUP BY </a:t>
            </a:r>
            <a:r>
              <a:rPr lang="en" sz="1600">
                <a:latin typeface="IBM Plex Sans"/>
                <a:ea typeface="IBM Plex Sans"/>
                <a:cs typeface="IBM Plex Sans"/>
                <a:sym typeface="IBM Plex Sans"/>
              </a:rPr>
              <a:t>year;</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br>
              <a:rPr b="1" lang="en" sz="1600">
                <a:latin typeface="IBM Plex Sans"/>
                <a:ea typeface="IBM Plex Sans"/>
                <a:cs typeface="IBM Plex Sans"/>
                <a:sym typeface="IBM Plex Sans"/>
              </a:rPr>
            </a:b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p:txBody>
      </p:sp>
      <p:pic>
        <p:nvPicPr>
          <p:cNvPr id="227" name="Google Shape;227;p39"/>
          <p:cNvPicPr preferRelativeResize="0"/>
          <p:nvPr/>
        </p:nvPicPr>
        <p:blipFill rotWithShape="1">
          <a:blip r:embed="rId3">
            <a:alphaModFix/>
          </a:blip>
          <a:srcRect b="0" l="0" r="40568" t="0"/>
          <a:stretch/>
        </p:blipFill>
        <p:spPr>
          <a:xfrm>
            <a:off x="5220500" y="1482400"/>
            <a:ext cx="3625149" cy="3183152"/>
          </a:xfrm>
          <a:prstGeom prst="rect">
            <a:avLst/>
          </a:prstGeom>
          <a:noFill/>
          <a:ln>
            <a:noFill/>
          </a:ln>
        </p:spPr>
      </p:pic>
      <p:sp>
        <p:nvSpPr>
          <p:cNvPr id="228" name="Google Shape;228;p39"/>
          <p:cNvSpPr txBox="1"/>
          <p:nvPr/>
        </p:nvSpPr>
        <p:spPr>
          <a:xfrm>
            <a:off x="7690650" y="1115450"/>
            <a:ext cx="1155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solidFill>
                  <a:schemeClr val="dk2"/>
                </a:solidFill>
                <a:latin typeface="IBM Plex Sans"/>
                <a:ea typeface="IBM Plex Sans"/>
                <a:cs typeface="IBM Plex Sans"/>
                <a:sym typeface="IBM Plex Sans"/>
              </a:rPr>
              <a:t>used_cars</a:t>
            </a:r>
            <a:endParaRPr sz="1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8F6"/>
        </a:solidFill>
      </p:bgPr>
    </p:bg>
    <p:spTree>
      <p:nvGrpSpPr>
        <p:cNvPr id="232" name="Shape 232"/>
        <p:cNvGrpSpPr/>
        <p:nvPr/>
      </p:nvGrpSpPr>
      <p:grpSpPr>
        <a:xfrm>
          <a:off x="0" y="0"/>
          <a:ext cx="0" cy="0"/>
          <a:chOff x="0" y="0"/>
          <a:chExt cx="0" cy="0"/>
        </a:xfrm>
      </p:grpSpPr>
      <p:sp>
        <p:nvSpPr>
          <p:cNvPr id="233" name="Google Shape;233;p40"/>
          <p:cNvSpPr/>
          <p:nvPr/>
        </p:nvSpPr>
        <p:spPr>
          <a:xfrm>
            <a:off x="472400" y="686850"/>
            <a:ext cx="31518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40"/>
          <p:cNvSpPr txBox="1"/>
          <p:nvPr>
            <p:ph type="title"/>
          </p:nvPr>
        </p:nvSpPr>
        <p:spPr>
          <a:xfrm>
            <a:off x="431300" y="285075"/>
            <a:ext cx="4412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a:latin typeface="IBM Plex Sans"/>
                <a:ea typeface="IBM Plex Sans"/>
                <a:cs typeface="IBM Plex Sans"/>
                <a:sym typeface="IBM Plex Sans"/>
              </a:rPr>
              <a:t>WHERE</a:t>
            </a:r>
            <a:r>
              <a:rPr b="1" lang="en">
                <a:latin typeface="IBM Plex Sans"/>
                <a:ea typeface="IBM Plex Sans"/>
                <a:cs typeface="IBM Plex Sans"/>
                <a:sym typeface="IBM Plex Sans"/>
              </a:rPr>
              <a:t> Statement</a:t>
            </a:r>
            <a:endParaRPr b="1">
              <a:latin typeface="IBM Plex Sans"/>
              <a:ea typeface="IBM Plex Sans"/>
              <a:cs typeface="IBM Plex Sans"/>
              <a:sym typeface="IBM Plex Sans"/>
            </a:endParaRPr>
          </a:p>
          <a:p>
            <a:pPr indent="0" lvl="0" marL="0" rtl="0" algn="l">
              <a:lnSpc>
                <a:spcPct val="100000"/>
              </a:lnSpc>
              <a:spcBef>
                <a:spcPts val="0"/>
              </a:spcBef>
              <a:spcAft>
                <a:spcPts val="0"/>
              </a:spcAft>
              <a:buSzPts val="2800"/>
              <a:buNone/>
            </a:pPr>
            <a:r>
              <a:t/>
            </a:r>
            <a:endParaRPr b="1">
              <a:latin typeface="IBM Plex Sans"/>
              <a:ea typeface="IBM Plex Sans"/>
              <a:cs typeface="IBM Plex Sans"/>
              <a:sym typeface="IBM Plex Sans"/>
            </a:endParaRPr>
          </a:p>
        </p:txBody>
      </p:sp>
      <p:sp>
        <p:nvSpPr>
          <p:cNvPr id="235" name="Google Shape;235;p40"/>
          <p:cNvSpPr txBox="1"/>
          <p:nvPr>
            <p:ph idx="1" type="body"/>
          </p:nvPr>
        </p:nvSpPr>
        <p:spPr>
          <a:xfrm>
            <a:off x="431300" y="1289925"/>
            <a:ext cx="4412700" cy="1408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600" u="sng">
                <a:latin typeface="IBM Plex Sans"/>
                <a:ea typeface="IBM Plex Sans"/>
                <a:cs typeface="IBM Plex Sans"/>
                <a:sym typeface="IBM Plex Sans"/>
              </a:rPr>
              <a:t>WHERE</a:t>
            </a:r>
            <a:r>
              <a:rPr b="1" lang="en" sz="1600" u="sng">
                <a:latin typeface="IBM Plex Sans"/>
                <a:ea typeface="IBM Plex Sans"/>
                <a:cs typeface="IBM Plex Sans"/>
                <a:sym typeface="IBM Plex Sans"/>
              </a:rPr>
              <a:t>:</a:t>
            </a:r>
            <a:r>
              <a:rPr lang="en" sz="1600" u="sng">
                <a:latin typeface="IBM Plex Sans"/>
                <a:ea typeface="IBM Plex Sans"/>
                <a:cs typeface="IBM Plex Sans"/>
                <a:sym typeface="IBM Plex Sans"/>
              </a:rPr>
              <a:t> Filters the rows by a given condition,</a:t>
            </a:r>
            <a:endParaRPr sz="1600" u="sng">
              <a:latin typeface="IBM Plex Sans"/>
              <a:ea typeface="IBM Plex Sans"/>
              <a:cs typeface="IBM Plex Sans"/>
              <a:sym typeface="IBM Plex Sans"/>
            </a:endParaRPr>
          </a:p>
          <a:p>
            <a:pPr indent="0" lvl="0" marL="0" rtl="0" algn="l">
              <a:lnSpc>
                <a:spcPct val="150000"/>
              </a:lnSpc>
              <a:spcBef>
                <a:spcPts val="0"/>
              </a:spcBef>
              <a:spcAft>
                <a:spcPts val="0"/>
              </a:spcAft>
              <a:buNone/>
            </a:pPr>
            <a:r>
              <a:rPr lang="en" sz="1600" u="sng">
                <a:latin typeface="IBM Plex Sans"/>
                <a:ea typeface="IBM Plex Sans"/>
                <a:cs typeface="IBM Plex Sans"/>
                <a:sym typeface="IBM Plex Sans"/>
              </a:rPr>
              <a:t>d</a:t>
            </a:r>
            <a:r>
              <a:rPr lang="en" sz="1600" u="sng">
                <a:latin typeface="IBM Plex Sans"/>
                <a:ea typeface="IBM Plex Sans"/>
                <a:cs typeface="IBM Plex Sans"/>
                <a:sym typeface="IBM Plex Sans"/>
              </a:rPr>
              <a:t>oes NOT work with aggregate functions</a:t>
            </a:r>
            <a:endParaRPr sz="1600" u="sng">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r>
              <a:rPr lang="en" sz="1600">
                <a:solidFill>
                  <a:srgbClr val="9900FF"/>
                </a:solidFill>
                <a:latin typeface="IBM Plex Sans"/>
                <a:ea typeface="IBM Plex Sans"/>
                <a:cs typeface="IBM Plex Sans"/>
                <a:sym typeface="IBM Plex Sans"/>
              </a:rPr>
              <a:t>Which cars are under 100,000km driven?</a:t>
            </a:r>
            <a:endParaRPr sz="1600">
              <a:solidFill>
                <a:srgbClr val="9900FF"/>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600">
              <a:solidFill>
                <a:srgbClr val="9900FF"/>
              </a:solidFill>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SELECT </a:t>
            </a:r>
            <a:r>
              <a:rPr lang="en" sz="1600">
                <a:latin typeface="IBM Plex Sans"/>
                <a:ea typeface="IBM Plex Sans"/>
                <a:cs typeface="IBM Plex Sans"/>
                <a:sym typeface="IBM Plex Sans"/>
              </a:rPr>
              <a:t>name, year, km_driven</a:t>
            </a: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FROM</a:t>
            </a:r>
            <a:r>
              <a:rPr lang="en" sz="1600">
                <a:latin typeface="IBM Plex Sans"/>
                <a:ea typeface="IBM Plex Sans"/>
                <a:cs typeface="IBM Plex Sans"/>
                <a:sym typeface="IBM Plex Sans"/>
              </a:rPr>
              <a:t> used_cars</a:t>
            </a: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WHERE </a:t>
            </a:r>
            <a:r>
              <a:rPr lang="en" sz="1600">
                <a:latin typeface="IBM Plex Sans"/>
                <a:ea typeface="IBM Plex Sans"/>
                <a:cs typeface="IBM Plex Sans"/>
                <a:sym typeface="IBM Plex Sans"/>
              </a:rPr>
              <a:t>km_driven &lt; 100000;</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lnSpc>
                <a:spcPct val="150000"/>
              </a:lnSpc>
              <a:spcBef>
                <a:spcPts val="0"/>
              </a:spcBef>
              <a:spcAft>
                <a:spcPts val="0"/>
              </a:spcAft>
              <a:buNone/>
            </a:pPr>
            <a:br>
              <a:rPr b="1" lang="en" sz="1600">
                <a:latin typeface="IBM Plex Sans"/>
                <a:ea typeface="IBM Plex Sans"/>
                <a:cs typeface="IBM Plex Sans"/>
                <a:sym typeface="IBM Plex Sans"/>
              </a:rPr>
            </a:b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p:txBody>
      </p:sp>
      <p:pic>
        <p:nvPicPr>
          <p:cNvPr id="236" name="Google Shape;236;p40"/>
          <p:cNvPicPr preferRelativeResize="0"/>
          <p:nvPr/>
        </p:nvPicPr>
        <p:blipFill rotWithShape="1">
          <a:blip r:embed="rId3">
            <a:alphaModFix/>
          </a:blip>
          <a:srcRect b="0" l="0" r="40568" t="0"/>
          <a:stretch/>
        </p:blipFill>
        <p:spPr>
          <a:xfrm>
            <a:off x="5220500" y="1482400"/>
            <a:ext cx="3625149" cy="3183152"/>
          </a:xfrm>
          <a:prstGeom prst="rect">
            <a:avLst/>
          </a:prstGeom>
          <a:noFill/>
          <a:ln>
            <a:noFill/>
          </a:ln>
        </p:spPr>
      </p:pic>
      <p:sp>
        <p:nvSpPr>
          <p:cNvPr id="237" name="Google Shape;237;p40"/>
          <p:cNvSpPr txBox="1"/>
          <p:nvPr/>
        </p:nvSpPr>
        <p:spPr>
          <a:xfrm>
            <a:off x="7690650" y="1115450"/>
            <a:ext cx="1155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solidFill>
                  <a:schemeClr val="dk2"/>
                </a:solidFill>
                <a:latin typeface="IBM Plex Sans"/>
                <a:ea typeface="IBM Plex Sans"/>
                <a:cs typeface="IBM Plex Sans"/>
                <a:sym typeface="IBM Plex Sans"/>
              </a:rPr>
              <a:t>used_cars</a:t>
            </a:r>
            <a:endParaRPr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8F6"/>
        </a:solidFill>
      </p:bgPr>
    </p:bg>
    <p:spTree>
      <p:nvGrpSpPr>
        <p:cNvPr id="241" name="Shape 241"/>
        <p:cNvGrpSpPr/>
        <p:nvPr/>
      </p:nvGrpSpPr>
      <p:grpSpPr>
        <a:xfrm>
          <a:off x="0" y="0"/>
          <a:ext cx="0" cy="0"/>
          <a:chOff x="0" y="0"/>
          <a:chExt cx="0" cy="0"/>
        </a:xfrm>
      </p:grpSpPr>
      <p:sp>
        <p:nvSpPr>
          <p:cNvPr id="242" name="Google Shape;242;p41"/>
          <p:cNvSpPr/>
          <p:nvPr/>
        </p:nvSpPr>
        <p:spPr>
          <a:xfrm>
            <a:off x="472400" y="686850"/>
            <a:ext cx="31518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41"/>
          <p:cNvSpPr txBox="1"/>
          <p:nvPr>
            <p:ph type="title"/>
          </p:nvPr>
        </p:nvSpPr>
        <p:spPr>
          <a:xfrm>
            <a:off x="431300" y="285075"/>
            <a:ext cx="4412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a:latin typeface="IBM Plex Sans"/>
                <a:ea typeface="IBM Plex Sans"/>
                <a:cs typeface="IBM Plex Sans"/>
                <a:sym typeface="IBM Plex Sans"/>
              </a:rPr>
              <a:t>HAVING</a:t>
            </a:r>
            <a:r>
              <a:rPr b="1" lang="en">
                <a:latin typeface="IBM Plex Sans"/>
                <a:ea typeface="IBM Plex Sans"/>
                <a:cs typeface="IBM Plex Sans"/>
                <a:sym typeface="IBM Plex Sans"/>
              </a:rPr>
              <a:t> Statement</a:t>
            </a:r>
            <a:endParaRPr b="1">
              <a:latin typeface="IBM Plex Sans"/>
              <a:ea typeface="IBM Plex Sans"/>
              <a:cs typeface="IBM Plex Sans"/>
              <a:sym typeface="IBM Plex Sans"/>
            </a:endParaRPr>
          </a:p>
          <a:p>
            <a:pPr indent="0" lvl="0" marL="0" rtl="0" algn="l">
              <a:lnSpc>
                <a:spcPct val="100000"/>
              </a:lnSpc>
              <a:spcBef>
                <a:spcPts val="0"/>
              </a:spcBef>
              <a:spcAft>
                <a:spcPts val="0"/>
              </a:spcAft>
              <a:buSzPts val="2800"/>
              <a:buNone/>
            </a:pPr>
            <a:r>
              <a:t/>
            </a:r>
            <a:endParaRPr b="1">
              <a:latin typeface="IBM Plex Sans"/>
              <a:ea typeface="IBM Plex Sans"/>
              <a:cs typeface="IBM Plex Sans"/>
              <a:sym typeface="IBM Plex Sans"/>
            </a:endParaRPr>
          </a:p>
        </p:txBody>
      </p:sp>
      <p:sp>
        <p:nvSpPr>
          <p:cNvPr id="244" name="Google Shape;244;p41"/>
          <p:cNvSpPr txBox="1"/>
          <p:nvPr>
            <p:ph idx="1" type="body"/>
          </p:nvPr>
        </p:nvSpPr>
        <p:spPr>
          <a:xfrm>
            <a:off x="431300" y="1289925"/>
            <a:ext cx="4412700" cy="1408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600" u="sng">
                <a:latin typeface="IBM Plex Sans"/>
                <a:ea typeface="IBM Plex Sans"/>
                <a:cs typeface="IBM Plex Sans"/>
                <a:sym typeface="IBM Plex Sans"/>
              </a:rPr>
              <a:t>HAVING</a:t>
            </a:r>
            <a:r>
              <a:rPr b="1" lang="en" sz="1600" u="sng">
                <a:latin typeface="IBM Plex Sans"/>
                <a:ea typeface="IBM Plex Sans"/>
                <a:cs typeface="IBM Plex Sans"/>
                <a:sym typeface="IBM Plex Sans"/>
              </a:rPr>
              <a:t>:</a:t>
            </a:r>
            <a:r>
              <a:rPr lang="en" sz="1600" u="sng">
                <a:latin typeface="IBM Plex Sans"/>
                <a:ea typeface="IBM Plex Sans"/>
                <a:cs typeface="IBM Plex Sans"/>
                <a:sym typeface="IBM Plex Sans"/>
              </a:rPr>
              <a:t> Filters the rows by a given condition, </a:t>
            </a:r>
            <a:endParaRPr sz="1600" u="sng">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lang="en" sz="1600" u="sng">
                <a:latin typeface="IBM Plex Sans"/>
                <a:ea typeface="IBM Plex Sans"/>
                <a:cs typeface="IBM Plex Sans"/>
                <a:sym typeface="IBM Plex Sans"/>
              </a:rPr>
              <a:t>it DOES work with aggregate functions</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r>
              <a:rPr lang="en" sz="1600">
                <a:solidFill>
                  <a:schemeClr val="dk1"/>
                </a:solidFill>
                <a:latin typeface="IBM Plex Sans"/>
                <a:ea typeface="IBM Plex Sans"/>
                <a:cs typeface="IBM Plex Sans"/>
                <a:sym typeface="IBM Plex Sans"/>
              </a:rPr>
              <a:t>Cannot have HAVING without a GROUP BY</a:t>
            </a:r>
            <a:endParaRPr sz="1600">
              <a:solidFill>
                <a:schemeClr val="dk1"/>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300">
              <a:solidFill>
                <a:srgbClr val="9900FF"/>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rPr lang="en" sz="1600">
                <a:solidFill>
                  <a:srgbClr val="9900FF"/>
                </a:solidFill>
                <a:latin typeface="IBM Plex Sans"/>
                <a:ea typeface="IBM Plex Sans"/>
                <a:cs typeface="IBM Plex Sans"/>
                <a:sym typeface="IBM Plex Sans"/>
              </a:rPr>
              <a:t>Which years have an average selling price greater than $20,000?</a:t>
            </a:r>
            <a:endParaRPr sz="1600">
              <a:solidFill>
                <a:srgbClr val="9900FF"/>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800">
              <a:solidFill>
                <a:srgbClr val="9900FF"/>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en" sz="1600">
                <a:latin typeface="IBM Plex Sans"/>
                <a:ea typeface="IBM Plex Sans"/>
                <a:cs typeface="IBM Plex Sans"/>
                <a:sym typeface="IBM Plex Sans"/>
              </a:rPr>
              <a:t>SELECT </a:t>
            </a:r>
            <a:r>
              <a:rPr lang="en" sz="1600">
                <a:latin typeface="IBM Plex Sans"/>
                <a:ea typeface="IBM Plex Sans"/>
                <a:cs typeface="IBM Plex Sans"/>
                <a:sym typeface="IBM Plex Sans"/>
              </a:rPr>
              <a:t>year, avg(selling_price)</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en" sz="1600">
                <a:latin typeface="IBM Plex Sans"/>
                <a:ea typeface="IBM Plex Sans"/>
                <a:cs typeface="IBM Plex Sans"/>
                <a:sym typeface="IBM Plex Sans"/>
              </a:rPr>
              <a:t>FROM</a:t>
            </a:r>
            <a:r>
              <a:rPr lang="en" sz="1600">
                <a:latin typeface="IBM Plex Sans"/>
                <a:ea typeface="IBM Plex Sans"/>
                <a:cs typeface="IBM Plex Sans"/>
                <a:sym typeface="IBM Plex Sans"/>
              </a:rPr>
              <a:t> used_cars</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en" sz="1600">
                <a:latin typeface="IBM Plex Sans"/>
                <a:ea typeface="IBM Plex Sans"/>
                <a:cs typeface="IBM Plex Sans"/>
                <a:sym typeface="IBM Plex Sans"/>
              </a:rPr>
              <a:t>GROUP BY </a:t>
            </a:r>
            <a:r>
              <a:rPr lang="en" sz="1600">
                <a:latin typeface="IBM Plex Sans"/>
                <a:ea typeface="IBM Plex Sans"/>
                <a:cs typeface="IBM Plex Sans"/>
                <a:sym typeface="IBM Plex Sans"/>
              </a:rPr>
              <a:t>year</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en" sz="1600">
                <a:latin typeface="IBM Plex Sans"/>
                <a:ea typeface="IBM Plex Sans"/>
                <a:cs typeface="IBM Plex Sans"/>
                <a:sym typeface="IBM Plex Sans"/>
              </a:rPr>
              <a:t>HAVING </a:t>
            </a:r>
            <a:r>
              <a:rPr lang="en" sz="1600">
                <a:latin typeface="IBM Plex Sans"/>
                <a:ea typeface="IBM Plex Sans"/>
                <a:cs typeface="IBM Plex Sans"/>
                <a:sym typeface="IBM Plex Sans"/>
              </a:rPr>
              <a:t>avg(selling_price) &gt; 20000;</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lnSpc>
                <a:spcPct val="150000"/>
              </a:lnSpc>
              <a:spcBef>
                <a:spcPts val="0"/>
              </a:spcBef>
              <a:spcAft>
                <a:spcPts val="0"/>
              </a:spcAft>
              <a:buNone/>
            </a:pPr>
            <a:br>
              <a:rPr b="1" lang="en" sz="1600">
                <a:latin typeface="IBM Plex Sans"/>
                <a:ea typeface="IBM Plex Sans"/>
                <a:cs typeface="IBM Plex Sans"/>
                <a:sym typeface="IBM Plex Sans"/>
              </a:rPr>
            </a:b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p:txBody>
      </p:sp>
      <p:pic>
        <p:nvPicPr>
          <p:cNvPr id="245" name="Google Shape;245;p41"/>
          <p:cNvPicPr preferRelativeResize="0"/>
          <p:nvPr/>
        </p:nvPicPr>
        <p:blipFill rotWithShape="1">
          <a:blip r:embed="rId3">
            <a:alphaModFix/>
          </a:blip>
          <a:srcRect b="0" l="0" r="40568" t="0"/>
          <a:stretch/>
        </p:blipFill>
        <p:spPr>
          <a:xfrm>
            <a:off x="5220500" y="1482400"/>
            <a:ext cx="3625149" cy="3183152"/>
          </a:xfrm>
          <a:prstGeom prst="rect">
            <a:avLst/>
          </a:prstGeom>
          <a:noFill/>
          <a:ln>
            <a:noFill/>
          </a:ln>
        </p:spPr>
      </p:pic>
      <p:sp>
        <p:nvSpPr>
          <p:cNvPr id="246" name="Google Shape;246;p41"/>
          <p:cNvSpPr txBox="1"/>
          <p:nvPr/>
        </p:nvSpPr>
        <p:spPr>
          <a:xfrm>
            <a:off x="7690650" y="1115450"/>
            <a:ext cx="1155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solidFill>
                  <a:schemeClr val="dk2"/>
                </a:solidFill>
                <a:latin typeface="IBM Plex Sans"/>
                <a:ea typeface="IBM Plex Sans"/>
                <a:cs typeface="IBM Plex Sans"/>
                <a:sym typeface="IBM Plex Sans"/>
              </a:rPr>
              <a:t>used_cars</a:t>
            </a:r>
            <a:endParaRPr sz="1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8F6"/>
        </a:solidFill>
      </p:bgPr>
    </p:bg>
    <p:spTree>
      <p:nvGrpSpPr>
        <p:cNvPr id="250" name="Shape 250"/>
        <p:cNvGrpSpPr/>
        <p:nvPr/>
      </p:nvGrpSpPr>
      <p:grpSpPr>
        <a:xfrm>
          <a:off x="0" y="0"/>
          <a:ext cx="0" cy="0"/>
          <a:chOff x="0" y="0"/>
          <a:chExt cx="0" cy="0"/>
        </a:xfrm>
      </p:grpSpPr>
      <p:sp>
        <p:nvSpPr>
          <p:cNvPr id="251" name="Google Shape;251;p42"/>
          <p:cNvSpPr/>
          <p:nvPr/>
        </p:nvSpPr>
        <p:spPr>
          <a:xfrm>
            <a:off x="472400" y="686850"/>
            <a:ext cx="31518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2"/>
          <p:cNvSpPr txBox="1"/>
          <p:nvPr>
            <p:ph type="title"/>
          </p:nvPr>
        </p:nvSpPr>
        <p:spPr>
          <a:xfrm>
            <a:off x="431300" y="285075"/>
            <a:ext cx="4412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a:latin typeface="IBM Plex Sans"/>
                <a:ea typeface="IBM Plex Sans"/>
                <a:cs typeface="IBM Plex Sans"/>
                <a:sym typeface="IBM Plex Sans"/>
              </a:rPr>
              <a:t>LIMIT</a:t>
            </a:r>
            <a:r>
              <a:rPr b="1" lang="en">
                <a:latin typeface="IBM Plex Sans"/>
                <a:ea typeface="IBM Plex Sans"/>
                <a:cs typeface="IBM Plex Sans"/>
                <a:sym typeface="IBM Plex Sans"/>
              </a:rPr>
              <a:t> Statement</a:t>
            </a:r>
            <a:endParaRPr b="1">
              <a:latin typeface="IBM Plex Sans"/>
              <a:ea typeface="IBM Plex Sans"/>
              <a:cs typeface="IBM Plex Sans"/>
              <a:sym typeface="IBM Plex Sans"/>
            </a:endParaRPr>
          </a:p>
          <a:p>
            <a:pPr indent="0" lvl="0" marL="0" rtl="0" algn="l">
              <a:lnSpc>
                <a:spcPct val="100000"/>
              </a:lnSpc>
              <a:spcBef>
                <a:spcPts val="0"/>
              </a:spcBef>
              <a:spcAft>
                <a:spcPts val="0"/>
              </a:spcAft>
              <a:buSzPts val="2800"/>
              <a:buNone/>
            </a:pPr>
            <a:r>
              <a:t/>
            </a:r>
            <a:endParaRPr b="1">
              <a:latin typeface="IBM Plex Sans"/>
              <a:ea typeface="IBM Plex Sans"/>
              <a:cs typeface="IBM Plex Sans"/>
              <a:sym typeface="IBM Plex Sans"/>
            </a:endParaRPr>
          </a:p>
        </p:txBody>
      </p:sp>
      <p:sp>
        <p:nvSpPr>
          <p:cNvPr id="253" name="Google Shape;253;p42"/>
          <p:cNvSpPr txBox="1"/>
          <p:nvPr>
            <p:ph idx="1" type="body"/>
          </p:nvPr>
        </p:nvSpPr>
        <p:spPr>
          <a:xfrm>
            <a:off x="431300" y="1128425"/>
            <a:ext cx="4340100" cy="1165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 sz="1600" u="sng">
                <a:latin typeface="IBM Plex Sans"/>
                <a:ea typeface="IBM Plex Sans"/>
                <a:cs typeface="IBM Plex Sans"/>
                <a:sym typeface="IBM Plex Sans"/>
              </a:rPr>
              <a:t>LIMIT:</a:t>
            </a:r>
            <a:r>
              <a:rPr lang="en" sz="1600" u="sng">
                <a:latin typeface="IBM Plex Sans"/>
                <a:ea typeface="IBM Plex Sans"/>
                <a:cs typeface="IBM Plex Sans"/>
                <a:sym typeface="IBM Plex Sans"/>
              </a:rPr>
              <a:t> Limits the number of rows outputted by the specified integer</a:t>
            </a:r>
            <a:endParaRPr sz="1600" u="sng">
              <a:latin typeface="IBM Plex Sans"/>
              <a:ea typeface="IBM Plex Sans"/>
              <a:cs typeface="IBM Plex Sans"/>
              <a:sym typeface="IBM Plex Sans"/>
            </a:endParaRPr>
          </a:p>
          <a:p>
            <a:pPr indent="0" lvl="0" marL="0" rtl="0" algn="just">
              <a:lnSpc>
                <a:spcPct val="150000"/>
              </a:lnSpc>
              <a:spcBef>
                <a:spcPts val="0"/>
              </a:spcBef>
              <a:spcAft>
                <a:spcPts val="0"/>
              </a:spcAft>
              <a:buNone/>
            </a:pPr>
            <a:r>
              <a:t/>
            </a:r>
            <a:endParaRPr sz="1600" u="sng">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lang="en" sz="1600">
                <a:solidFill>
                  <a:srgbClr val="9900FF"/>
                </a:solidFill>
                <a:latin typeface="IBM Plex Sans"/>
                <a:ea typeface="IBM Plex Sans"/>
                <a:cs typeface="IBM Plex Sans"/>
                <a:sym typeface="IBM Plex Sans"/>
              </a:rPr>
              <a:t>What are the top 3 most expensive cars in this dataset?</a:t>
            </a:r>
            <a:endParaRPr sz="1600">
              <a:solidFill>
                <a:srgbClr val="9900FF"/>
              </a:solidFill>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sz="800">
              <a:solidFill>
                <a:srgbClr val="9900FF"/>
              </a:solidFill>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SELECT </a:t>
            </a:r>
            <a:r>
              <a:rPr lang="en" sz="1600">
                <a:latin typeface="IBM Plex Sans"/>
                <a:ea typeface="IBM Plex Sans"/>
                <a:cs typeface="IBM Plex Sans"/>
                <a:sym typeface="IBM Plex Sans"/>
              </a:rPr>
              <a:t>name, year, selling_price</a:t>
            </a: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FROM</a:t>
            </a:r>
            <a:r>
              <a:rPr lang="en" sz="1600">
                <a:latin typeface="IBM Plex Sans"/>
                <a:ea typeface="IBM Plex Sans"/>
                <a:cs typeface="IBM Plex Sans"/>
                <a:sym typeface="IBM Plex Sans"/>
              </a:rPr>
              <a:t> used_cars</a:t>
            </a: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ORDER BY </a:t>
            </a:r>
            <a:r>
              <a:rPr lang="en" sz="1600">
                <a:latin typeface="IBM Plex Sans"/>
                <a:ea typeface="IBM Plex Sans"/>
                <a:cs typeface="IBM Plex Sans"/>
                <a:sym typeface="IBM Plex Sans"/>
              </a:rPr>
              <a:t>selling_price </a:t>
            </a:r>
            <a:r>
              <a:rPr b="1" lang="en" sz="1600">
                <a:latin typeface="IBM Plex Sans"/>
                <a:ea typeface="IBM Plex Sans"/>
                <a:cs typeface="IBM Plex Sans"/>
                <a:sym typeface="IBM Plex Sans"/>
              </a:rPr>
              <a:t>DESC</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LIMIT </a:t>
            </a:r>
            <a:r>
              <a:rPr lang="en" sz="1600">
                <a:latin typeface="IBM Plex Sans"/>
                <a:ea typeface="IBM Plex Sans"/>
                <a:cs typeface="IBM Plex Sans"/>
                <a:sym typeface="IBM Plex Sans"/>
              </a:rPr>
              <a:t>3;</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br>
              <a:rPr b="1" lang="en" sz="1600">
                <a:latin typeface="IBM Plex Sans"/>
                <a:ea typeface="IBM Plex Sans"/>
                <a:cs typeface="IBM Plex Sans"/>
                <a:sym typeface="IBM Plex Sans"/>
              </a:rPr>
            </a:b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p:txBody>
      </p:sp>
      <p:pic>
        <p:nvPicPr>
          <p:cNvPr id="254" name="Google Shape;254;p42"/>
          <p:cNvPicPr preferRelativeResize="0"/>
          <p:nvPr/>
        </p:nvPicPr>
        <p:blipFill rotWithShape="1">
          <a:blip r:embed="rId3">
            <a:alphaModFix/>
          </a:blip>
          <a:srcRect b="0" l="0" r="40568" t="0"/>
          <a:stretch/>
        </p:blipFill>
        <p:spPr>
          <a:xfrm>
            <a:off x="5220500" y="1482400"/>
            <a:ext cx="3625149" cy="3183152"/>
          </a:xfrm>
          <a:prstGeom prst="rect">
            <a:avLst/>
          </a:prstGeom>
          <a:noFill/>
          <a:ln>
            <a:noFill/>
          </a:ln>
        </p:spPr>
      </p:pic>
      <p:sp>
        <p:nvSpPr>
          <p:cNvPr id="255" name="Google Shape;255;p42"/>
          <p:cNvSpPr txBox="1"/>
          <p:nvPr/>
        </p:nvSpPr>
        <p:spPr>
          <a:xfrm>
            <a:off x="7690650" y="1115450"/>
            <a:ext cx="1155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solidFill>
                  <a:schemeClr val="dk2"/>
                </a:solidFill>
                <a:latin typeface="IBM Plex Sans"/>
                <a:ea typeface="IBM Plex Sans"/>
                <a:cs typeface="IBM Plex Sans"/>
                <a:sym typeface="IBM Plex Sans"/>
              </a:rPr>
              <a:t>used_cars</a:t>
            </a:r>
            <a:endParaRPr sz="18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43"/>
          <p:cNvPicPr preferRelativeResize="0"/>
          <p:nvPr/>
        </p:nvPicPr>
        <p:blipFill>
          <a:blip r:embed="rId3">
            <a:alphaModFix/>
          </a:blip>
          <a:stretch>
            <a:fillRect/>
          </a:stretch>
        </p:blipFill>
        <p:spPr>
          <a:xfrm>
            <a:off x="389501" y="822613"/>
            <a:ext cx="8364975" cy="3498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8F6"/>
        </a:solidFill>
      </p:bgPr>
    </p:bg>
    <p:spTree>
      <p:nvGrpSpPr>
        <p:cNvPr id="114" name="Shape 114"/>
        <p:cNvGrpSpPr/>
        <p:nvPr/>
      </p:nvGrpSpPr>
      <p:grpSpPr>
        <a:xfrm>
          <a:off x="0" y="0"/>
          <a:ext cx="0" cy="0"/>
          <a:chOff x="0" y="0"/>
          <a:chExt cx="0" cy="0"/>
        </a:xfrm>
      </p:grpSpPr>
      <p:sp>
        <p:nvSpPr>
          <p:cNvPr id="115" name="Google Shape;115;p26"/>
          <p:cNvSpPr txBox="1"/>
          <p:nvPr>
            <p:ph idx="1" type="body"/>
          </p:nvPr>
        </p:nvSpPr>
        <p:spPr>
          <a:xfrm>
            <a:off x="220150" y="1116075"/>
            <a:ext cx="8823900" cy="3841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IBM Plex Sans"/>
              <a:buAutoNum type="arabicParenR"/>
            </a:pPr>
            <a:r>
              <a:rPr lang="en">
                <a:latin typeface="IBM Plex Sans"/>
                <a:ea typeface="IBM Plex Sans"/>
                <a:cs typeface="IBM Plex Sans"/>
                <a:sym typeface="IBM Plex Sans"/>
              </a:rPr>
              <a:t>Navigate to mode.com</a:t>
            </a:r>
            <a:endParaRPr>
              <a:latin typeface="IBM Plex Sans"/>
              <a:ea typeface="IBM Plex Sans"/>
              <a:cs typeface="IBM Plex Sans"/>
              <a:sym typeface="IBM Plex Sans"/>
            </a:endParaRPr>
          </a:p>
          <a:p>
            <a:pPr indent="-342900" lvl="0" marL="457200" rtl="0" algn="l">
              <a:lnSpc>
                <a:spcPct val="150000"/>
              </a:lnSpc>
              <a:spcBef>
                <a:spcPts val="0"/>
              </a:spcBef>
              <a:spcAft>
                <a:spcPts val="0"/>
              </a:spcAft>
              <a:buSzPts val="1800"/>
              <a:buFont typeface="IBM Plex Sans"/>
              <a:buAutoNum type="arabicParenR"/>
            </a:pPr>
            <a:r>
              <a:rPr lang="en">
                <a:latin typeface="IBM Plex Sans"/>
                <a:ea typeface="IBM Plex Sans"/>
                <a:cs typeface="IBM Plex Sans"/>
                <a:sym typeface="IBM Plex Sans"/>
              </a:rPr>
              <a:t>Sign up for a free account</a:t>
            </a:r>
            <a:endParaRPr>
              <a:latin typeface="IBM Plex Sans"/>
              <a:ea typeface="IBM Plex Sans"/>
              <a:cs typeface="IBM Plex Sans"/>
              <a:sym typeface="IBM Plex Sans"/>
            </a:endParaRPr>
          </a:p>
          <a:p>
            <a:pPr indent="-342900" lvl="0" marL="457200" rtl="0" algn="l">
              <a:lnSpc>
                <a:spcPct val="150000"/>
              </a:lnSpc>
              <a:spcBef>
                <a:spcPts val="0"/>
              </a:spcBef>
              <a:spcAft>
                <a:spcPts val="0"/>
              </a:spcAft>
              <a:buSzPts val="1800"/>
              <a:buFont typeface="IBM Plex Sans"/>
              <a:buAutoNum type="arabicParenR"/>
            </a:pPr>
            <a:r>
              <a:rPr lang="en">
                <a:latin typeface="IBM Plex Sans"/>
                <a:ea typeface="IBM Plex Sans"/>
                <a:cs typeface="IBM Plex Sans"/>
                <a:sym typeface="IBM Plex Sans"/>
              </a:rPr>
              <a:t>Name your Workspace and URL - you can put anything you want</a:t>
            </a:r>
            <a:endParaRPr>
              <a:latin typeface="IBM Plex Sans"/>
              <a:ea typeface="IBM Plex Sans"/>
              <a:cs typeface="IBM Plex Sans"/>
              <a:sym typeface="IBM Plex Sans"/>
            </a:endParaRPr>
          </a:p>
          <a:p>
            <a:pPr indent="-342900" lvl="0" marL="457200" rtl="0" algn="l">
              <a:lnSpc>
                <a:spcPct val="150000"/>
              </a:lnSpc>
              <a:spcBef>
                <a:spcPts val="0"/>
              </a:spcBef>
              <a:spcAft>
                <a:spcPts val="0"/>
              </a:spcAft>
              <a:buSzPts val="1800"/>
              <a:buFont typeface="IBM Plex Sans"/>
              <a:buAutoNum type="arabicParenR"/>
            </a:pPr>
            <a:r>
              <a:rPr lang="en">
                <a:latin typeface="IBM Plex Sans"/>
                <a:ea typeface="IBM Plex Sans"/>
                <a:cs typeface="IBM Plex Sans"/>
                <a:sym typeface="IBM Plex Sans"/>
              </a:rPr>
              <a:t>Click “Start using Mode with sample data”</a:t>
            </a:r>
            <a:endParaRPr>
              <a:latin typeface="IBM Plex Sans"/>
              <a:ea typeface="IBM Plex Sans"/>
              <a:cs typeface="IBM Plex Sans"/>
              <a:sym typeface="IBM Plex Sans"/>
            </a:endParaRPr>
          </a:p>
          <a:p>
            <a:pPr indent="-342900" lvl="0" marL="457200" rtl="0" algn="l">
              <a:lnSpc>
                <a:spcPct val="150000"/>
              </a:lnSpc>
              <a:spcBef>
                <a:spcPts val="0"/>
              </a:spcBef>
              <a:spcAft>
                <a:spcPts val="0"/>
              </a:spcAft>
              <a:buSzPts val="1800"/>
              <a:buFont typeface="IBM Plex Sans"/>
              <a:buAutoNum type="arabicParenR"/>
            </a:pPr>
            <a:r>
              <a:rPr lang="en">
                <a:latin typeface="IBM Plex Sans"/>
                <a:ea typeface="IBM Plex Sans"/>
                <a:cs typeface="IBM Plex Sans"/>
                <a:sym typeface="IBM Plex Sans"/>
              </a:rPr>
              <a:t>Navigate to the plus icon on the top right to create a new report</a:t>
            </a:r>
            <a:endParaRPr>
              <a:latin typeface="IBM Plex Sans"/>
              <a:ea typeface="IBM Plex Sans"/>
              <a:cs typeface="IBM Plex Sans"/>
              <a:sym typeface="IBM Plex Sans"/>
            </a:endParaRPr>
          </a:p>
          <a:p>
            <a:pPr indent="-342900" lvl="0" marL="457200" rtl="0" algn="l">
              <a:lnSpc>
                <a:spcPct val="150000"/>
              </a:lnSpc>
              <a:spcBef>
                <a:spcPts val="0"/>
              </a:spcBef>
              <a:spcAft>
                <a:spcPts val="0"/>
              </a:spcAft>
              <a:buSzPts val="1800"/>
              <a:buFont typeface="IBM Plex Sans"/>
              <a:buAutoNum type="arabicParenR"/>
            </a:pPr>
            <a:r>
              <a:rPr lang="en">
                <a:latin typeface="IBM Plex Sans"/>
                <a:ea typeface="IBM Plex Sans"/>
                <a:cs typeface="IBM Plex Sans"/>
                <a:sym typeface="IBM Plex Sans"/>
              </a:rPr>
              <a:t>Select “Write SQL”</a:t>
            </a:r>
            <a:endParaRPr>
              <a:latin typeface="IBM Plex Sans"/>
              <a:ea typeface="IBM Plex Sans"/>
              <a:cs typeface="IBM Plex Sans"/>
              <a:sym typeface="IBM Plex Sans"/>
            </a:endParaRPr>
          </a:p>
          <a:p>
            <a:pPr indent="-342900" lvl="0" marL="457200" rtl="0" algn="l">
              <a:lnSpc>
                <a:spcPct val="150000"/>
              </a:lnSpc>
              <a:spcBef>
                <a:spcPts val="0"/>
              </a:spcBef>
              <a:spcAft>
                <a:spcPts val="0"/>
              </a:spcAft>
              <a:buSzPts val="1800"/>
              <a:buFont typeface="IBM Plex Sans"/>
              <a:buAutoNum type="arabicParenR"/>
            </a:pPr>
            <a:r>
              <a:rPr lang="en">
                <a:latin typeface="IBM Plex Sans"/>
                <a:ea typeface="IBM Plex Sans"/>
                <a:cs typeface="IBM Plex Sans"/>
                <a:sym typeface="IBM Plex Sans"/>
              </a:rPr>
              <a:t>Type SELECT * FROM tutorial.accounts onto the report to access some sample database</a:t>
            </a:r>
            <a:endParaRPr>
              <a:latin typeface="IBM Plex Sans"/>
              <a:ea typeface="IBM Plex Sans"/>
              <a:cs typeface="IBM Plex Sans"/>
              <a:sym typeface="IBM Plex Sans"/>
            </a:endParaRPr>
          </a:p>
          <a:p>
            <a:pPr indent="0" lvl="0" marL="457200" rtl="0" algn="l">
              <a:lnSpc>
                <a:spcPct val="150000"/>
              </a:lnSpc>
              <a:spcBef>
                <a:spcPts val="0"/>
              </a:spcBef>
              <a:spcAft>
                <a:spcPts val="0"/>
              </a:spcAft>
              <a:buNone/>
            </a:pPr>
            <a:r>
              <a:t/>
            </a:r>
            <a:endParaRPr>
              <a:latin typeface="IBM Plex Sans"/>
              <a:ea typeface="IBM Plex Sans"/>
              <a:cs typeface="IBM Plex Sans"/>
              <a:sym typeface="IBM Plex Sans"/>
            </a:endParaRPr>
          </a:p>
        </p:txBody>
      </p:sp>
      <p:sp>
        <p:nvSpPr>
          <p:cNvPr id="116" name="Google Shape;116;p26"/>
          <p:cNvSpPr/>
          <p:nvPr/>
        </p:nvSpPr>
        <p:spPr>
          <a:xfrm>
            <a:off x="472400" y="686850"/>
            <a:ext cx="50913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6"/>
          <p:cNvSpPr txBox="1"/>
          <p:nvPr>
            <p:ph type="title"/>
          </p:nvPr>
        </p:nvSpPr>
        <p:spPr>
          <a:xfrm>
            <a:off x="431300" y="285075"/>
            <a:ext cx="6668700" cy="47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Creating Your SQL Workspace</a:t>
            </a:r>
            <a:endParaRPr b="1">
              <a:latin typeface="IBM Plex Sans"/>
              <a:ea typeface="IBM Plex Sans"/>
              <a:cs typeface="IBM Plex Sans"/>
              <a:sym typeface="IBM Plex Sans"/>
            </a:endParaRPr>
          </a:p>
        </p:txBody>
      </p:sp>
      <p:sp>
        <p:nvSpPr>
          <p:cNvPr id="118" name="Google Shape;118;p26"/>
          <p:cNvSpPr txBox="1"/>
          <p:nvPr/>
        </p:nvSpPr>
        <p:spPr>
          <a:xfrm>
            <a:off x="6526625" y="4861600"/>
            <a:ext cx="2517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119" name="Google Shape;119;p26"/>
          <p:cNvSpPr txBox="1"/>
          <p:nvPr/>
        </p:nvSpPr>
        <p:spPr>
          <a:xfrm>
            <a:off x="4976650" y="4861600"/>
            <a:ext cx="149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4"/>
          <p:cNvSpPr/>
          <p:nvPr/>
        </p:nvSpPr>
        <p:spPr>
          <a:xfrm>
            <a:off x="472400" y="686850"/>
            <a:ext cx="9933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44"/>
          <p:cNvSpPr txBox="1"/>
          <p:nvPr>
            <p:ph type="title"/>
          </p:nvPr>
        </p:nvSpPr>
        <p:spPr>
          <a:xfrm>
            <a:off x="431300" y="285075"/>
            <a:ext cx="6668700" cy="47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Joins</a:t>
            </a:r>
            <a:endParaRPr b="1">
              <a:latin typeface="IBM Plex Sans"/>
              <a:ea typeface="IBM Plex Sans"/>
              <a:cs typeface="IBM Plex Sans"/>
              <a:sym typeface="IBM Plex Sans"/>
            </a:endParaRPr>
          </a:p>
        </p:txBody>
      </p:sp>
      <p:sp>
        <p:nvSpPr>
          <p:cNvPr id="267" name="Google Shape;267;p44"/>
          <p:cNvSpPr txBox="1"/>
          <p:nvPr/>
        </p:nvSpPr>
        <p:spPr>
          <a:xfrm>
            <a:off x="6526625" y="4861600"/>
            <a:ext cx="2517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268" name="Google Shape;268;p44"/>
          <p:cNvSpPr txBox="1"/>
          <p:nvPr/>
        </p:nvSpPr>
        <p:spPr>
          <a:xfrm>
            <a:off x="4976650" y="4861600"/>
            <a:ext cx="149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269" name="Google Shape;269;p44"/>
          <p:cNvSpPr txBox="1"/>
          <p:nvPr/>
        </p:nvSpPr>
        <p:spPr>
          <a:xfrm>
            <a:off x="476250" y="1102900"/>
            <a:ext cx="8483400" cy="3690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IBM Plex Sans"/>
              <a:buChar char="●"/>
            </a:pPr>
            <a:r>
              <a:rPr lang="en" sz="1800">
                <a:solidFill>
                  <a:schemeClr val="dk2"/>
                </a:solidFill>
                <a:latin typeface="IBM Plex Sans"/>
                <a:ea typeface="IBM Plex Sans"/>
                <a:cs typeface="IBM Plex Sans"/>
                <a:sym typeface="IBM Plex Sans"/>
              </a:rPr>
              <a:t>Retrieves data from two or more tables in one query</a:t>
            </a:r>
            <a:endParaRPr sz="1800">
              <a:solidFill>
                <a:schemeClr val="dk2"/>
              </a:solidFill>
              <a:latin typeface="IBM Plex Sans"/>
              <a:ea typeface="IBM Plex Sans"/>
              <a:cs typeface="IBM Plex Sans"/>
              <a:sym typeface="IBM Plex Sans"/>
            </a:endParaRPr>
          </a:p>
          <a:p>
            <a:pPr indent="-342900" lvl="0" marL="457200" rtl="0" algn="l">
              <a:lnSpc>
                <a:spcPct val="115000"/>
              </a:lnSpc>
              <a:spcBef>
                <a:spcPts val="1000"/>
              </a:spcBef>
              <a:spcAft>
                <a:spcPts val="0"/>
              </a:spcAft>
              <a:buClr>
                <a:schemeClr val="dk2"/>
              </a:buClr>
              <a:buSzPts val="1800"/>
              <a:buFont typeface="IBM Plex Sans"/>
              <a:buChar char="●"/>
            </a:pPr>
            <a:r>
              <a:rPr lang="en" sz="1800">
                <a:solidFill>
                  <a:schemeClr val="dk2"/>
                </a:solidFill>
                <a:latin typeface="IBM Plex Sans"/>
                <a:ea typeface="IBM Plex Sans"/>
                <a:cs typeface="IBM Plex Sans"/>
                <a:sym typeface="IBM Plex Sans"/>
              </a:rPr>
              <a:t>Very useful since relevant data is often contained in multiple tables</a:t>
            </a:r>
            <a:endParaRPr sz="1800">
              <a:solidFill>
                <a:schemeClr val="dk2"/>
              </a:solidFill>
              <a:latin typeface="IBM Plex Sans"/>
              <a:ea typeface="IBM Plex Sans"/>
              <a:cs typeface="IBM Plex Sans"/>
              <a:sym typeface="IBM Plex Sans"/>
            </a:endParaRPr>
          </a:p>
          <a:p>
            <a:pPr indent="-342900" lvl="0" marL="457200" rtl="0" algn="l">
              <a:lnSpc>
                <a:spcPct val="115000"/>
              </a:lnSpc>
              <a:spcBef>
                <a:spcPts val="1000"/>
              </a:spcBef>
              <a:spcAft>
                <a:spcPts val="0"/>
              </a:spcAft>
              <a:buClr>
                <a:schemeClr val="dk2"/>
              </a:buClr>
              <a:buSzPts val="1800"/>
              <a:buFont typeface="IBM Plex Sans"/>
              <a:buChar char="●"/>
            </a:pPr>
            <a:r>
              <a:rPr lang="en" sz="1800">
                <a:solidFill>
                  <a:schemeClr val="dk2"/>
                </a:solidFill>
                <a:latin typeface="IBM Plex Sans"/>
                <a:ea typeface="IBM Plex Sans"/>
                <a:cs typeface="IBM Plex Sans"/>
                <a:sym typeface="IBM Plex Sans"/>
              </a:rPr>
              <a:t>You need a column that is the same in both tables that you are trying to join (usually an ID, or some other key)</a:t>
            </a:r>
            <a:endParaRPr sz="1800">
              <a:solidFill>
                <a:schemeClr val="dk2"/>
              </a:solidFill>
              <a:latin typeface="IBM Plex Sans"/>
              <a:ea typeface="IBM Plex Sans"/>
              <a:cs typeface="IBM Plex Sans"/>
              <a:sym typeface="IBM Plex Sans"/>
            </a:endParaRPr>
          </a:p>
          <a:p>
            <a:pPr indent="-342900" lvl="0" marL="457200" rtl="0" algn="l">
              <a:lnSpc>
                <a:spcPct val="115000"/>
              </a:lnSpc>
              <a:spcBef>
                <a:spcPts val="1000"/>
              </a:spcBef>
              <a:spcAft>
                <a:spcPts val="0"/>
              </a:spcAft>
              <a:buClr>
                <a:schemeClr val="dk2"/>
              </a:buClr>
              <a:buSzPts val="1800"/>
              <a:buFont typeface="IBM Plex Sans"/>
              <a:buChar char="●"/>
            </a:pPr>
            <a:r>
              <a:rPr lang="en" sz="1800">
                <a:solidFill>
                  <a:schemeClr val="dk2"/>
                </a:solidFill>
                <a:latin typeface="IBM Plex Sans"/>
                <a:ea typeface="IBM Plex Sans"/>
                <a:cs typeface="IBM Plex Sans"/>
                <a:sym typeface="IBM Plex Sans"/>
              </a:rPr>
              <a:t>Four main types</a:t>
            </a:r>
            <a:endParaRPr sz="1800">
              <a:solidFill>
                <a:schemeClr val="dk2"/>
              </a:solidFill>
              <a:latin typeface="IBM Plex Sans"/>
              <a:ea typeface="IBM Plex Sans"/>
              <a:cs typeface="IBM Plex Sans"/>
              <a:sym typeface="IBM Plex Sans"/>
            </a:endParaRPr>
          </a:p>
          <a:p>
            <a:pPr indent="-342900" lvl="0" marL="457200" rtl="0" algn="l">
              <a:lnSpc>
                <a:spcPct val="115000"/>
              </a:lnSpc>
              <a:spcBef>
                <a:spcPts val="1000"/>
              </a:spcBef>
              <a:spcAft>
                <a:spcPts val="0"/>
              </a:spcAft>
              <a:buClr>
                <a:schemeClr val="dk2"/>
              </a:buClr>
              <a:buSzPts val="1800"/>
              <a:buFont typeface="IBM Plex Sans"/>
              <a:buChar char="●"/>
            </a:pPr>
            <a:r>
              <a:rPr lang="en" sz="1800">
                <a:solidFill>
                  <a:schemeClr val="dk2"/>
                </a:solidFill>
                <a:latin typeface="IBM Plex Sans"/>
                <a:ea typeface="IBM Plex Sans"/>
                <a:cs typeface="IBM Plex Sans"/>
                <a:sym typeface="IBM Plex Sans"/>
              </a:rPr>
              <a:t>General syntax:</a:t>
            </a:r>
            <a:endParaRPr sz="1800">
              <a:solidFill>
                <a:schemeClr val="dk2"/>
              </a:solidFill>
              <a:latin typeface="IBM Plex Sans"/>
              <a:ea typeface="IBM Plex Sans"/>
              <a:cs typeface="IBM Plex Sans"/>
              <a:sym typeface="IBM Plex Sans"/>
            </a:endParaRPr>
          </a:p>
          <a:p>
            <a:pPr indent="-342900" lvl="1" marL="914400" rtl="0" algn="l">
              <a:lnSpc>
                <a:spcPct val="115000"/>
              </a:lnSpc>
              <a:spcBef>
                <a:spcPts val="1000"/>
              </a:spcBef>
              <a:spcAft>
                <a:spcPts val="1000"/>
              </a:spcAft>
              <a:buClr>
                <a:schemeClr val="dk2"/>
              </a:buClr>
              <a:buSzPts val="1800"/>
              <a:buFont typeface="IBM Plex Sans"/>
              <a:buChar char="○"/>
            </a:pPr>
            <a:r>
              <a:rPr lang="en" sz="1800">
                <a:solidFill>
                  <a:schemeClr val="dk2"/>
                </a:solidFill>
                <a:latin typeface="IBM Plex Sans"/>
                <a:ea typeface="IBM Plex Sans"/>
                <a:cs typeface="IBM Plex Sans"/>
                <a:sym typeface="IBM Plex Sans"/>
              </a:rPr>
              <a:t>SELECT *</a:t>
            </a:r>
            <a:br>
              <a:rPr lang="en" sz="1800">
                <a:solidFill>
                  <a:schemeClr val="dk2"/>
                </a:solidFill>
                <a:latin typeface="IBM Plex Sans"/>
                <a:ea typeface="IBM Plex Sans"/>
                <a:cs typeface="IBM Plex Sans"/>
                <a:sym typeface="IBM Plex Sans"/>
              </a:rPr>
            </a:br>
            <a:r>
              <a:rPr lang="en" sz="1800">
                <a:solidFill>
                  <a:schemeClr val="dk2"/>
                </a:solidFill>
                <a:latin typeface="IBM Plex Sans"/>
                <a:ea typeface="IBM Plex Sans"/>
                <a:cs typeface="IBM Plex Sans"/>
                <a:sym typeface="IBM Plex Sans"/>
              </a:rPr>
              <a:t>FROM </a:t>
            </a:r>
            <a:r>
              <a:rPr lang="en" sz="1800">
                <a:solidFill>
                  <a:schemeClr val="accent1"/>
                </a:solidFill>
                <a:latin typeface="IBM Plex Sans"/>
                <a:ea typeface="IBM Plex Sans"/>
                <a:cs typeface="IBM Plex Sans"/>
                <a:sym typeface="IBM Plex Sans"/>
              </a:rPr>
              <a:t>table1</a:t>
            </a:r>
            <a:br>
              <a:rPr lang="en" sz="1800">
                <a:solidFill>
                  <a:schemeClr val="dk2"/>
                </a:solidFill>
                <a:latin typeface="IBM Plex Sans"/>
                <a:ea typeface="IBM Plex Sans"/>
                <a:cs typeface="IBM Plex Sans"/>
                <a:sym typeface="IBM Plex Sans"/>
              </a:rPr>
            </a:br>
            <a:r>
              <a:rPr lang="en" sz="1800">
                <a:solidFill>
                  <a:schemeClr val="dk2"/>
                </a:solidFill>
                <a:latin typeface="IBM Plex Sans"/>
                <a:ea typeface="IBM Plex Sans"/>
                <a:cs typeface="IBM Plex Sans"/>
                <a:sym typeface="IBM Plex Sans"/>
              </a:rPr>
              <a:t>____ JOIN </a:t>
            </a:r>
            <a:r>
              <a:rPr lang="en" sz="1800">
                <a:solidFill>
                  <a:srgbClr val="158158"/>
                </a:solidFill>
                <a:latin typeface="IBM Plex Sans"/>
                <a:ea typeface="IBM Plex Sans"/>
                <a:cs typeface="IBM Plex Sans"/>
                <a:sym typeface="IBM Plex Sans"/>
              </a:rPr>
              <a:t>table2</a:t>
            </a:r>
            <a:br>
              <a:rPr lang="en" sz="1800">
                <a:solidFill>
                  <a:schemeClr val="dk2"/>
                </a:solidFill>
                <a:latin typeface="IBM Plex Sans"/>
                <a:ea typeface="IBM Plex Sans"/>
                <a:cs typeface="IBM Plex Sans"/>
                <a:sym typeface="IBM Plex Sans"/>
              </a:rPr>
            </a:br>
            <a:r>
              <a:rPr lang="en" sz="1800">
                <a:solidFill>
                  <a:schemeClr val="dk2"/>
                </a:solidFill>
                <a:latin typeface="IBM Plex Sans"/>
                <a:ea typeface="IBM Plex Sans"/>
                <a:cs typeface="IBM Plex Sans"/>
                <a:sym typeface="IBM Plex Sans"/>
              </a:rPr>
              <a:t>ON </a:t>
            </a:r>
            <a:r>
              <a:rPr lang="en" sz="1800">
                <a:solidFill>
                  <a:schemeClr val="accent1"/>
                </a:solidFill>
                <a:latin typeface="IBM Plex Sans"/>
                <a:ea typeface="IBM Plex Sans"/>
                <a:cs typeface="IBM Plex Sans"/>
                <a:sym typeface="IBM Plex Sans"/>
              </a:rPr>
              <a:t>table1</a:t>
            </a:r>
            <a:r>
              <a:rPr lang="en" sz="1800">
                <a:solidFill>
                  <a:schemeClr val="dk2"/>
                </a:solidFill>
                <a:latin typeface="IBM Plex Sans"/>
                <a:ea typeface="IBM Plex Sans"/>
                <a:cs typeface="IBM Plex Sans"/>
                <a:sym typeface="IBM Plex Sans"/>
              </a:rPr>
              <a:t>.ID = </a:t>
            </a:r>
            <a:r>
              <a:rPr lang="en" sz="1800">
                <a:solidFill>
                  <a:srgbClr val="158158"/>
                </a:solidFill>
                <a:latin typeface="IBM Plex Sans"/>
                <a:ea typeface="IBM Plex Sans"/>
                <a:cs typeface="IBM Plex Sans"/>
                <a:sym typeface="IBM Plex Sans"/>
              </a:rPr>
              <a:t>table2</a:t>
            </a:r>
            <a:r>
              <a:rPr lang="en" sz="1800">
                <a:solidFill>
                  <a:schemeClr val="dk2"/>
                </a:solidFill>
                <a:latin typeface="IBM Plex Sans"/>
                <a:ea typeface="IBM Plex Sans"/>
                <a:cs typeface="IBM Plex Sans"/>
                <a:sym typeface="IBM Plex Sans"/>
              </a:rPr>
              <a:t>.ID;</a:t>
            </a:r>
            <a:endParaRPr sz="1800">
              <a:solidFill>
                <a:schemeClr val="dk2"/>
              </a:solidFill>
              <a:latin typeface="IBM Plex Sans"/>
              <a:ea typeface="IBM Plex Sans"/>
              <a:cs typeface="IBM Plex Sans"/>
              <a:sym typeface="IBM Plex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p:nvPr/>
        </p:nvSpPr>
        <p:spPr>
          <a:xfrm>
            <a:off x="481500" y="718300"/>
            <a:ext cx="40506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5"/>
          <p:cNvSpPr txBox="1"/>
          <p:nvPr>
            <p:ph type="title"/>
          </p:nvPr>
        </p:nvSpPr>
        <p:spPr>
          <a:xfrm>
            <a:off x="472400" y="315925"/>
            <a:ext cx="4050600" cy="50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4 Types of Joins </a:t>
            </a:r>
            <a:endParaRPr b="1">
              <a:latin typeface="IBM Plex Sans"/>
              <a:ea typeface="IBM Plex Sans"/>
              <a:cs typeface="IBM Plex Sans"/>
              <a:sym typeface="IBM Plex Sans"/>
            </a:endParaRPr>
          </a:p>
        </p:txBody>
      </p:sp>
      <p:pic>
        <p:nvPicPr>
          <p:cNvPr id="276" name="Google Shape;276;p45"/>
          <p:cNvPicPr preferRelativeResize="0"/>
          <p:nvPr/>
        </p:nvPicPr>
        <p:blipFill rotWithShape="1">
          <a:blip r:embed="rId3">
            <a:alphaModFix/>
          </a:blip>
          <a:srcRect b="0" l="0" r="0" t="0"/>
          <a:stretch/>
        </p:blipFill>
        <p:spPr>
          <a:xfrm>
            <a:off x="-850302" y="3497700"/>
            <a:ext cx="2448875" cy="2441100"/>
          </a:xfrm>
          <a:prstGeom prst="rect">
            <a:avLst/>
          </a:prstGeom>
          <a:noFill/>
          <a:ln>
            <a:noFill/>
          </a:ln>
        </p:spPr>
      </p:pic>
      <p:sp>
        <p:nvSpPr>
          <p:cNvPr id="277" name="Google Shape;277;p45"/>
          <p:cNvSpPr txBox="1"/>
          <p:nvPr>
            <p:ph idx="1" type="body"/>
          </p:nvPr>
        </p:nvSpPr>
        <p:spPr>
          <a:xfrm>
            <a:off x="0" y="1037050"/>
            <a:ext cx="4904700" cy="38415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Font typeface="IBM Plex Sans"/>
              <a:buAutoNum type="arabicPeriod"/>
            </a:pPr>
            <a:r>
              <a:rPr b="1" lang="en" sz="1700">
                <a:latin typeface="IBM Plex Sans"/>
                <a:ea typeface="IBM Plex Sans"/>
                <a:cs typeface="IBM Plex Sans"/>
                <a:sym typeface="IBM Plex Sans"/>
              </a:rPr>
              <a:t>Left Outer Join:</a:t>
            </a:r>
            <a:r>
              <a:rPr lang="en" sz="1700">
                <a:latin typeface="IBM Plex Sans"/>
                <a:ea typeface="IBM Plex Sans"/>
                <a:cs typeface="IBM Plex Sans"/>
                <a:sym typeface="IBM Plex Sans"/>
              </a:rPr>
              <a:t> Return all records from </a:t>
            </a:r>
            <a:r>
              <a:rPr b="1" lang="en" sz="1700">
                <a:latin typeface="IBM Plex Sans"/>
                <a:ea typeface="IBM Plex Sans"/>
                <a:cs typeface="IBM Plex Sans"/>
                <a:sym typeface="IBM Plex Sans"/>
              </a:rPr>
              <a:t>left </a:t>
            </a:r>
            <a:r>
              <a:rPr lang="en" sz="1700">
                <a:latin typeface="IBM Plex Sans"/>
                <a:ea typeface="IBM Plex Sans"/>
                <a:cs typeface="IBM Plex Sans"/>
                <a:sym typeface="IBM Plex Sans"/>
              </a:rPr>
              <a:t>table, and matched records from </a:t>
            </a:r>
            <a:r>
              <a:rPr b="1" lang="en" sz="1700">
                <a:latin typeface="IBM Plex Sans"/>
                <a:ea typeface="IBM Plex Sans"/>
                <a:cs typeface="IBM Plex Sans"/>
                <a:sym typeface="IBM Plex Sans"/>
              </a:rPr>
              <a:t>right </a:t>
            </a:r>
            <a:r>
              <a:rPr lang="en" sz="1700">
                <a:latin typeface="IBM Plex Sans"/>
                <a:ea typeface="IBM Plex Sans"/>
                <a:cs typeface="IBM Plex Sans"/>
                <a:sym typeface="IBM Plex Sans"/>
              </a:rPr>
              <a:t>table</a:t>
            </a:r>
            <a:endParaRPr sz="1700">
              <a:latin typeface="IBM Plex Sans"/>
              <a:ea typeface="IBM Plex Sans"/>
              <a:cs typeface="IBM Plex Sans"/>
              <a:sym typeface="IBM Plex Sans"/>
            </a:endParaRPr>
          </a:p>
          <a:p>
            <a:pPr indent="-336550" lvl="0" marL="457200" rtl="0" algn="l">
              <a:lnSpc>
                <a:spcPct val="150000"/>
              </a:lnSpc>
              <a:spcBef>
                <a:spcPts val="0"/>
              </a:spcBef>
              <a:spcAft>
                <a:spcPts val="0"/>
              </a:spcAft>
              <a:buSzPts val="1700"/>
              <a:buFont typeface="IBM Plex Sans"/>
              <a:buAutoNum type="arabicPeriod"/>
            </a:pPr>
            <a:r>
              <a:rPr b="1" lang="en" sz="1700">
                <a:latin typeface="IBM Plex Sans"/>
                <a:ea typeface="IBM Plex Sans"/>
                <a:cs typeface="IBM Plex Sans"/>
                <a:sym typeface="IBM Plex Sans"/>
              </a:rPr>
              <a:t>Right Outer Join: </a:t>
            </a:r>
            <a:r>
              <a:rPr lang="en" sz="1700">
                <a:latin typeface="IBM Plex Sans"/>
                <a:ea typeface="IBM Plex Sans"/>
                <a:cs typeface="IBM Plex Sans"/>
                <a:sym typeface="IBM Plex Sans"/>
              </a:rPr>
              <a:t>Return all records from </a:t>
            </a:r>
            <a:r>
              <a:rPr b="1" lang="en" sz="1700">
                <a:latin typeface="IBM Plex Sans"/>
                <a:ea typeface="IBM Plex Sans"/>
                <a:cs typeface="IBM Plex Sans"/>
                <a:sym typeface="IBM Plex Sans"/>
              </a:rPr>
              <a:t>right </a:t>
            </a:r>
            <a:r>
              <a:rPr lang="en" sz="1700">
                <a:latin typeface="IBM Plex Sans"/>
                <a:ea typeface="IBM Plex Sans"/>
                <a:cs typeface="IBM Plex Sans"/>
                <a:sym typeface="IBM Plex Sans"/>
              </a:rPr>
              <a:t>table, and matched records from </a:t>
            </a:r>
            <a:r>
              <a:rPr b="1" lang="en" sz="1700">
                <a:latin typeface="IBM Plex Sans"/>
                <a:ea typeface="IBM Plex Sans"/>
                <a:cs typeface="IBM Plex Sans"/>
                <a:sym typeface="IBM Plex Sans"/>
              </a:rPr>
              <a:t>left </a:t>
            </a:r>
            <a:r>
              <a:rPr lang="en" sz="1700">
                <a:latin typeface="IBM Plex Sans"/>
                <a:ea typeface="IBM Plex Sans"/>
                <a:cs typeface="IBM Plex Sans"/>
                <a:sym typeface="IBM Plex Sans"/>
              </a:rPr>
              <a:t>table</a:t>
            </a:r>
            <a:endParaRPr sz="1700">
              <a:latin typeface="IBM Plex Sans"/>
              <a:ea typeface="IBM Plex Sans"/>
              <a:cs typeface="IBM Plex Sans"/>
              <a:sym typeface="IBM Plex Sans"/>
            </a:endParaRPr>
          </a:p>
          <a:p>
            <a:pPr indent="-336550" lvl="0" marL="457200" rtl="0" algn="l">
              <a:lnSpc>
                <a:spcPct val="150000"/>
              </a:lnSpc>
              <a:spcBef>
                <a:spcPts val="0"/>
              </a:spcBef>
              <a:spcAft>
                <a:spcPts val="0"/>
              </a:spcAft>
              <a:buSzPts val="1700"/>
              <a:buFont typeface="IBM Plex Sans"/>
              <a:buAutoNum type="arabicPeriod"/>
            </a:pPr>
            <a:r>
              <a:rPr b="1" lang="en" sz="1700">
                <a:latin typeface="IBM Plex Sans"/>
                <a:ea typeface="IBM Plex Sans"/>
                <a:cs typeface="IBM Plex Sans"/>
                <a:sym typeface="IBM Plex Sans"/>
              </a:rPr>
              <a:t>Inner Join:</a:t>
            </a:r>
            <a:r>
              <a:rPr lang="en" sz="1700">
                <a:latin typeface="IBM Plex Sans"/>
                <a:ea typeface="IBM Plex Sans"/>
                <a:cs typeface="IBM Plex Sans"/>
                <a:sym typeface="IBM Plex Sans"/>
              </a:rPr>
              <a:t> Return records with matching values in both tables</a:t>
            </a:r>
            <a:endParaRPr sz="1700">
              <a:latin typeface="IBM Plex Sans"/>
              <a:ea typeface="IBM Plex Sans"/>
              <a:cs typeface="IBM Plex Sans"/>
              <a:sym typeface="IBM Plex Sans"/>
            </a:endParaRPr>
          </a:p>
          <a:p>
            <a:pPr indent="-336550" lvl="0" marL="457200" rtl="0" algn="l">
              <a:lnSpc>
                <a:spcPct val="150000"/>
              </a:lnSpc>
              <a:spcBef>
                <a:spcPts val="0"/>
              </a:spcBef>
              <a:spcAft>
                <a:spcPts val="0"/>
              </a:spcAft>
              <a:buSzPts val="1700"/>
              <a:buFont typeface="IBM Plex Sans"/>
              <a:buAutoNum type="arabicPeriod"/>
            </a:pPr>
            <a:r>
              <a:rPr b="1" lang="en" sz="1700">
                <a:latin typeface="IBM Plex Sans"/>
                <a:ea typeface="IBM Plex Sans"/>
                <a:cs typeface="IBM Plex Sans"/>
                <a:sym typeface="IBM Plex Sans"/>
              </a:rPr>
              <a:t>Full Outer Join: </a:t>
            </a:r>
            <a:r>
              <a:rPr lang="en" sz="1700">
                <a:latin typeface="IBM Plex Sans"/>
                <a:ea typeface="IBM Plex Sans"/>
                <a:cs typeface="IBM Plex Sans"/>
                <a:sym typeface="IBM Plex Sans"/>
              </a:rPr>
              <a:t>Returns all records from both tables (matches on either left or right side)</a:t>
            </a:r>
            <a:endParaRPr sz="1700">
              <a:latin typeface="IBM Plex Sans"/>
              <a:ea typeface="IBM Plex Sans"/>
              <a:cs typeface="IBM Plex Sans"/>
              <a:sym typeface="IBM Plex Sans"/>
            </a:endParaRPr>
          </a:p>
        </p:txBody>
      </p:sp>
      <p:pic>
        <p:nvPicPr>
          <p:cNvPr id="278" name="Google Shape;278;p45"/>
          <p:cNvPicPr preferRelativeResize="0"/>
          <p:nvPr/>
        </p:nvPicPr>
        <p:blipFill rotWithShape="1">
          <a:blip r:embed="rId4">
            <a:alphaModFix/>
          </a:blip>
          <a:srcRect b="0" l="18026" r="10889" t="0"/>
          <a:stretch/>
        </p:blipFill>
        <p:spPr>
          <a:xfrm>
            <a:off x="4904700" y="1003600"/>
            <a:ext cx="4140600" cy="3276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6"/>
          <p:cNvSpPr/>
          <p:nvPr/>
        </p:nvSpPr>
        <p:spPr>
          <a:xfrm>
            <a:off x="481500" y="718300"/>
            <a:ext cx="31779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6"/>
          <p:cNvSpPr txBox="1"/>
          <p:nvPr>
            <p:ph type="title"/>
          </p:nvPr>
        </p:nvSpPr>
        <p:spPr>
          <a:xfrm>
            <a:off x="472400" y="315925"/>
            <a:ext cx="6889200" cy="50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Joins (Examples)</a:t>
            </a:r>
            <a:endParaRPr b="1">
              <a:latin typeface="IBM Plex Sans"/>
              <a:ea typeface="IBM Plex Sans"/>
              <a:cs typeface="IBM Plex Sans"/>
              <a:sym typeface="IBM Plex Sans"/>
            </a:endParaRPr>
          </a:p>
        </p:txBody>
      </p:sp>
      <p:pic>
        <p:nvPicPr>
          <p:cNvPr id="285" name="Google Shape;285;p46"/>
          <p:cNvPicPr preferRelativeResize="0"/>
          <p:nvPr/>
        </p:nvPicPr>
        <p:blipFill rotWithShape="1">
          <a:blip r:embed="rId3">
            <a:alphaModFix/>
          </a:blip>
          <a:srcRect b="0" l="0" r="0" t="0"/>
          <a:stretch/>
        </p:blipFill>
        <p:spPr>
          <a:xfrm>
            <a:off x="-850302" y="3497700"/>
            <a:ext cx="2448875" cy="2441100"/>
          </a:xfrm>
          <a:prstGeom prst="rect">
            <a:avLst/>
          </a:prstGeom>
          <a:noFill/>
          <a:ln>
            <a:noFill/>
          </a:ln>
        </p:spPr>
      </p:pic>
      <p:pic>
        <p:nvPicPr>
          <p:cNvPr id="286" name="Google Shape;286;p46"/>
          <p:cNvPicPr preferRelativeResize="0"/>
          <p:nvPr/>
        </p:nvPicPr>
        <p:blipFill>
          <a:blip r:embed="rId4">
            <a:alphaModFix/>
          </a:blip>
          <a:stretch>
            <a:fillRect/>
          </a:stretch>
        </p:blipFill>
        <p:spPr>
          <a:xfrm>
            <a:off x="53400" y="1196663"/>
            <a:ext cx="4305774" cy="2870516"/>
          </a:xfrm>
          <a:prstGeom prst="rect">
            <a:avLst/>
          </a:prstGeom>
          <a:noFill/>
          <a:ln>
            <a:noFill/>
          </a:ln>
        </p:spPr>
      </p:pic>
      <p:pic>
        <p:nvPicPr>
          <p:cNvPr id="287" name="Google Shape;287;p46"/>
          <p:cNvPicPr preferRelativeResize="0"/>
          <p:nvPr/>
        </p:nvPicPr>
        <p:blipFill rotWithShape="1">
          <a:blip r:embed="rId5">
            <a:alphaModFix/>
          </a:blip>
          <a:srcRect b="5970" l="0" r="0" t="0"/>
          <a:stretch/>
        </p:blipFill>
        <p:spPr>
          <a:xfrm>
            <a:off x="4511575" y="1196663"/>
            <a:ext cx="4579022" cy="2870525"/>
          </a:xfrm>
          <a:prstGeom prst="rect">
            <a:avLst/>
          </a:prstGeom>
          <a:noFill/>
          <a:ln>
            <a:noFill/>
          </a:ln>
        </p:spPr>
      </p:pic>
      <p:sp>
        <p:nvSpPr>
          <p:cNvPr id="288" name="Google Shape;288;p46"/>
          <p:cNvSpPr txBox="1"/>
          <p:nvPr/>
        </p:nvSpPr>
        <p:spPr>
          <a:xfrm>
            <a:off x="0" y="4173800"/>
            <a:ext cx="44787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IBM Plex Sans"/>
                <a:ea typeface="IBM Plex Sans"/>
                <a:cs typeface="IBM Plex Sans"/>
                <a:sym typeface="IBM Plex Sans"/>
              </a:rPr>
              <a:t>SELECT * FROM Table1</a:t>
            </a:r>
            <a:endParaRPr sz="1300">
              <a:solidFill>
                <a:schemeClr val="dk2"/>
              </a:solidFill>
              <a:latin typeface="IBM Plex Sans"/>
              <a:ea typeface="IBM Plex Sans"/>
              <a:cs typeface="IBM Plex Sans"/>
              <a:sym typeface="IBM Plex Sans"/>
            </a:endParaRPr>
          </a:p>
          <a:p>
            <a:pPr indent="0" lvl="0" marL="0" rtl="0" algn="l">
              <a:spcBef>
                <a:spcPts val="0"/>
              </a:spcBef>
              <a:spcAft>
                <a:spcPts val="0"/>
              </a:spcAft>
              <a:buNone/>
            </a:pPr>
            <a:r>
              <a:rPr lang="en" sz="1300">
                <a:solidFill>
                  <a:schemeClr val="dk2"/>
                </a:solidFill>
                <a:latin typeface="IBM Plex Sans"/>
                <a:ea typeface="IBM Plex Sans"/>
                <a:cs typeface="IBM Plex Sans"/>
                <a:sym typeface="IBM Plex Sans"/>
              </a:rPr>
              <a:t>LEFT JOIN Table2 </a:t>
            </a:r>
            <a:endParaRPr sz="1300">
              <a:solidFill>
                <a:schemeClr val="dk2"/>
              </a:solidFill>
              <a:latin typeface="IBM Plex Sans"/>
              <a:ea typeface="IBM Plex Sans"/>
              <a:cs typeface="IBM Plex Sans"/>
              <a:sym typeface="IBM Plex Sans"/>
            </a:endParaRPr>
          </a:p>
          <a:p>
            <a:pPr indent="0" lvl="0" marL="0" rtl="0" algn="l">
              <a:spcBef>
                <a:spcPts val="0"/>
              </a:spcBef>
              <a:spcAft>
                <a:spcPts val="0"/>
              </a:spcAft>
              <a:buNone/>
            </a:pPr>
            <a:r>
              <a:rPr lang="en" sz="1300">
                <a:solidFill>
                  <a:schemeClr val="dk2"/>
                </a:solidFill>
                <a:latin typeface="IBM Plex Sans"/>
                <a:ea typeface="IBM Plex Sans"/>
                <a:cs typeface="IBM Plex Sans"/>
                <a:sym typeface="IBM Plex Sans"/>
              </a:rPr>
              <a:t>ON Table1.Products = Table2.Products;</a:t>
            </a:r>
            <a:endParaRPr sz="1300">
              <a:solidFill>
                <a:schemeClr val="dk2"/>
              </a:solidFill>
              <a:latin typeface="IBM Plex Sans"/>
              <a:ea typeface="IBM Plex Sans"/>
              <a:cs typeface="IBM Plex Sans"/>
              <a:sym typeface="IBM Plex Sans"/>
            </a:endParaRPr>
          </a:p>
        </p:txBody>
      </p:sp>
      <p:sp>
        <p:nvSpPr>
          <p:cNvPr id="289" name="Google Shape;289;p46"/>
          <p:cNvSpPr txBox="1"/>
          <p:nvPr/>
        </p:nvSpPr>
        <p:spPr>
          <a:xfrm>
            <a:off x="4511575" y="4173800"/>
            <a:ext cx="46536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IBM Plex Sans"/>
                <a:ea typeface="IBM Plex Sans"/>
                <a:cs typeface="IBM Plex Sans"/>
                <a:sym typeface="IBM Plex Sans"/>
              </a:rPr>
              <a:t>SELECT * FROM Table1</a:t>
            </a:r>
            <a:endParaRPr sz="1300">
              <a:solidFill>
                <a:schemeClr val="dk2"/>
              </a:solidFill>
              <a:latin typeface="IBM Plex Sans"/>
              <a:ea typeface="IBM Plex Sans"/>
              <a:cs typeface="IBM Plex Sans"/>
              <a:sym typeface="IBM Plex Sans"/>
            </a:endParaRPr>
          </a:p>
          <a:p>
            <a:pPr indent="0" lvl="0" marL="0" rtl="0" algn="l">
              <a:spcBef>
                <a:spcPts val="0"/>
              </a:spcBef>
              <a:spcAft>
                <a:spcPts val="0"/>
              </a:spcAft>
              <a:buNone/>
            </a:pPr>
            <a:r>
              <a:rPr lang="en" sz="1300">
                <a:solidFill>
                  <a:schemeClr val="dk2"/>
                </a:solidFill>
                <a:latin typeface="IBM Plex Sans"/>
                <a:ea typeface="IBM Plex Sans"/>
                <a:cs typeface="IBM Plex Sans"/>
                <a:sym typeface="IBM Plex Sans"/>
              </a:rPr>
              <a:t>RIGHT JOIN Table2 </a:t>
            </a:r>
            <a:endParaRPr sz="1300">
              <a:solidFill>
                <a:schemeClr val="dk2"/>
              </a:solidFill>
              <a:latin typeface="IBM Plex Sans"/>
              <a:ea typeface="IBM Plex Sans"/>
              <a:cs typeface="IBM Plex Sans"/>
              <a:sym typeface="IBM Plex Sans"/>
            </a:endParaRPr>
          </a:p>
          <a:p>
            <a:pPr indent="0" lvl="0" marL="0" rtl="0" algn="l">
              <a:spcBef>
                <a:spcPts val="0"/>
              </a:spcBef>
              <a:spcAft>
                <a:spcPts val="0"/>
              </a:spcAft>
              <a:buNone/>
            </a:pPr>
            <a:r>
              <a:rPr lang="en" sz="1300">
                <a:solidFill>
                  <a:schemeClr val="dk2"/>
                </a:solidFill>
                <a:latin typeface="IBM Plex Sans"/>
                <a:ea typeface="IBM Plex Sans"/>
                <a:cs typeface="IBM Plex Sans"/>
                <a:sym typeface="IBM Plex Sans"/>
              </a:rPr>
              <a:t>ON Table1.Products = Table2.Products;</a:t>
            </a:r>
            <a:endParaRPr sz="1300">
              <a:solidFill>
                <a:schemeClr val="dk2"/>
              </a:solidFill>
              <a:latin typeface="IBM Plex Sans"/>
              <a:ea typeface="IBM Plex Sans"/>
              <a:cs typeface="IBM Plex Sans"/>
              <a:sym typeface="IBM Plex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7"/>
          <p:cNvSpPr/>
          <p:nvPr/>
        </p:nvSpPr>
        <p:spPr>
          <a:xfrm>
            <a:off x="481500" y="718300"/>
            <a:ext cx="32241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47"/>
          <p:cNvSpPr txBox="1"/>
          <p:nvPr>
            <p:ph type="title"/>
          </p:nvPr>
        </p:nvSpPr>
        <p:spPr>
          <a:xfrm>
            <a:off x="472400" y="315925"/>
            <a:ext cx="6889200" cy="50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Joins (Examples)</a:t>
            </a:r>
            <a:endParaRPr b="1">
              <a:latin typeface="IBM Plex Sans"/>
              <a:ea typeface="IBM Plex Sans"/>
              <a:cs typeface="IBM Plex Sans"/>
              <a:sym typeface="IBM Plex Sans"/>
            </a:endParaRPr>
          </a:p>
        </p:txBody>
      </p:sp>
      <p:pic>
        <p:nvPicPr>
          <p:cNvPr id="296" name="Google Shape;296;p47"/>
          <p:cNvPicPr preferRelativeResize="0"/>
          <p:nvPr/>
        </p:nvPicPr>
        <p:blipFill rotWithShape="1">
          <a:blip r:embed="rId3">
            <a:alphaModFix/>
          </a:blip>
          <a:srcRect b="0" l="0" r="0" t="0"/>
          <a:stretch/>
        </p:blipFill>
        <p:spPr>
          <a:xfrm>
            <a:off x="-850302" y="3497700"/>
            <a:ext cx="2448875" cy="2441100"/>
          </a:xfrm>
          <a:prstGeom prst="rect">
            <a:avLst/>
          </a:prstGeom>
          <a:noFill/>
          <a:ln>
            <a:noFill/>
          </a:ln>
        </p:spPr>
      </p:pic>
      <p:pic>
        <p:nvPicPr>
          <p:cNvPr id="297" name="Google Shape;297;p47"/>
          <p:cNvPicPr preferRelativeResize="0"/>
          <p:nvPr/>
        </p:nvPicPr>
        <p:blipFill>
          <a:blip r:embed="rId4">
            <a:alphaModFix/>
          </a:blip>
          <a:stretch>
            <a:fillRect/>
          </a:stretch>
        </p:blipFill>
        <p:spPr>
          <a:xfrm>
            <a:off x="76437" y="1237525"/>
            <a:ext cx="4305774" cy="2870500"/>
          </a:xfrm>
          <a:prstGeom prst="rect">
            <a:avLst/>
          </a:prstGeom>
          <a:noFill/>
          <a:ln>
            <a:noFill/>
          </a:ln>
        </p:spPr>
      </p:pic>
      <p:pic>
        <p:nvPicPr>
          <p:cNvPr id="298" name="Google Shape;298;p47"/>
          <p:cNvPicPr preferRelativeResize="0"/>
          <p:nvPr/>
        </p:nvPicPr>
        <p:blipFill>
          <a:blip r:embed="rId5">
            <a:alphaModFix/>
          </a:blip>
          <a:stretch>
            <a:fillRect/>
          </a:stretch>
        </p:blipFill>
        <p:spPr>
          <a:xfrm>
            <a:off x="4561975" y="1237525"/>
            <a:ext cx="4305774" cy="2870507"/>
          </a:xfrm>
          <a:prstGeom prst="rect">
            <a:avLst/>
          </a:prstGeom>
          <a:noFill/>
          <a:ln>
            <a:noFill/>
          </a:ln>
        </p:spPr>
      </p:pic>
      <p:sp>
        <p:nvSpPr>
          <p:cNvPr id="299" name="Google Shape;299;p47"/>
          <p:cNvSpPr txBox="1"/>
          <p:nvPr/>
        </p:nvSpPr>
        <p:spPr>
          <a:xfrm>
            <a:off x="136575" y="4208300"/>
            <a:ext cx="44787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IBM Plex Sans"/>
                <a:ea typeface="IBM Plex Sans"/>
                <a:cs typeface="IBM Plex Sans"/>
                <a:sym typeface="IBM Plex Sans"/>
              </a:rPr>
              <a:t>SELECT * FROM Table1</a:t>
            </a:r>
            <a:endParaRPr sz="1300">
              <a:solidFill>
                <a:schemeClr val="dk2"/>
              </a:solidFill>
              <a:latin typeface="IBM Plex Sans"/>
              <a:ea typeface="IBM Plex Sans"/>
              <a:cs typeface="IBM Plex Sans"/>
              <a:sym typeface="IBM Plex Sans"/>
            </a:endParaRPr>
          </a:p>
          <a:p>
            <a:pPr indent="0" lvl="0" marL="0" rtl="0" algn="l">
              <a:spcBef>
                <a:spcPts val="0"/>
              </a:spcBef>
              <a:spcAft>
                <a:spcPts val="0"/>
              </a:spcAft>
              <a:buNone/>
            </a:pPr>
            <a:r>
              <a:rPr lang="en" sz="1300">
                <a:solidFill>
                  <a:schemeClr val="dk2"/>
                </a:solidFill>
                <a:latin typeface="IBM Plex Sans"/>
                <a:ea typeface="IBM Plex Sans"/>
                <a:cs typeface="IBM Plex Sans"/>
                <a:sym typeface="IBM Plex Sans"/>
              </a:rPr>
              <a:t>(INNER) JOIN Table2 </a:t>
            </a:r>
            <a:endParaRPr sz="1300">
              <a:solidFill>
                <a:schemeClr val="dk2"/>
              </a:solidFill>
              <a:latin typeface="IBM Plex Sans"/>
              <a:ea typeface="IBM Plex Sans"/>
              <a:cs typeface="IBM Plex Sans"/>
              <a:sym typeface="IBM Plex Sans"/>
            </a:endParaRPr>
          </a:p>
          <a:p>
            <a:pPr indent="0" lvl="0" marL="0" rtl="0" algn="l">
              <a:spcBef>
                <a:spcPts val="0"/>
              </a:spcBef>
              <a:spcAft>
                <a:spcPts val="0"/>
              </a:spcAft>
              <a:buNone/>
            </a:pPr>
            <a:r>
              <a:rPr lang="en" sz="1300">
                <a:solidFill>
                  <a:schemeClr val="dk2"/>
                </a:solidFill>
                <a:latin typeface="IBM Plex Sans"/>
                <a:ea typeface="IBM Plex Sans"/>
                <a:cs typeface="IBM Plex Sans"/>
                <a:sym typeface="IBM Plex Sans"/>
              </a:rPr>
              <a:t>ON Table1.Products = Table2.Products;</a:t>
            </a:r>
            <a:endParaRPr sz="1300">
              <a:solidFill>
                <a:schemeClr val="dk2"/>
              </a:solidFill>
              <a:latin typeface="IBM Plex Sans"/>
              <a:ea typeface="IBM Plex Sans"/>
              <a:cs typeface="IBM Plex Sans"/>
              <a:sym typeface="IBM Plex Sans"/>
            </a:endParaRPr>
          </a:p>
        </p:txBody>
      </p:sp>
      <p:sp>
        <p:nvSpPr>
          <p:cNvPr id="300" name="Google Shape;300;p47"/>
          <p:cNvSpPr txBox="1"/>
          <p:nvPr/>
        </p:nvSpPr>
        <p:spPr>
          <a:xfrm>
            <a:off x="4532100" y="4208300"/>
            <a:ext cx="465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IBM Plex Sans"/>
                <a:ea typeface="IBM Plex Sans"/>
                <a:cs typeface="IBM Plex Sans"/>
                <a:sym typeface="IBM Plex Sans"/>
              </a:rPr>
              <a:t>SELECT * FROM Table1</a:t>
            </a:r>
            <a:endParaRPr sz="1300">
              <a:solidFill>
                <a:schemeClr val="dk2"/>
              </a:solidFill>
              <a:latin typeface="IBM Plex Sans"/>
              <a:ea typeface="IBM Plex Sans"/>
              <a:cs typeface="IBM Plex Sans"/>
              <a:sym typeface="IBM Plex Sans"/>
            </a:endParaRPr>
          </a:p>
          <a:p>
            <a:pPr indent="0" lvl="0" marL="0" rtl="0" algn="l">
              <a:spcBef>
                <a:spcPts val="0"/>
              </a:spcBef>
              <a:spcAft>
                <a:spcPts val="0"/>
              </a:spcAft>
              <a:buNone/>
            </a:pPr>
            <a:r>
              <a:rPr lang="en" sz="1300">
                <a:solidFill>
                  <a:schemeClr val="dk2"/>
                </a:solidFill>
                <a:latin typeface="IBM Plex Sans"/>
                <a:ea typeface="IBM Plex Sans"/>
                <a:cs typeface="IBM Plex Sans"/>
                <a:sym typeface="IBM Plex Sans"/>
              </a:rPr>
              <a:t>FULL JOIN Table2 ON Table1.Products = Table2.Products;</a:t>
            </a:r>
            <a:endParaRPr sz="1300">
              <a:solidFill>
                <a:schemeClr val="dk2"/>
              </a:solidFill>
              <a:latin typeface="IBM Plex Sans"/>
              <a:ea typeface="IBM Plex Sans"/>
              <a:cs typeface="IBM Plex Sans"/>
              <a:sym typeface="IBM Plex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8"/>
          <p:cNvSpPr/>
          <p:nvPr/>
        </p:nvSpPr>
        <p:spPr>
          <a:xfrm>
            <a:off x="472400" y="686850"/>
            <a:ext cx="9933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48"/>
          <p:cNvSpPr txBox="1"/>
          <p:nvPr>
            <p:ph type="title"/>
          </p:nvPr>
        </p:nvSpPr>
        <p:spPr>
          <a:xfrm>
            <a:off x="431300" y="285075"/>
            <a:ext cx="6668700" cy="47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Joins</a:t>
            </a:r>
            <a:endParaRPr b="1">
              <a:latin typeface="IBM Plex Sans"/>
              <a:ea typeface="IBM Plex Sans"/>
              <a:cs typeface="IBM Plex Sans"/>
              <a:sym typeface="IBM Plex Sans"/>
            </a:endParaRPr>
          </a:p>
        </p:txBody>
      </p:sp>
      <p:sp>
        <p:nvSpPr>
          <p:cNvPr id="307" name="Google Shape;307;p48"/>
          <p:cNvSpPr txBox="1"/>
          <p:nvPr/>
        </p:nvSpPr>
        <p:spPr>
          <a:xfrm>
            <a:off x="6526625" y="4861600"/>
            <a:ext cx="2517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308" name="Google Shape;308;p48"/>
          <p:cNvSpPr txBox="1"/>
          <p:nvPr/>
        </p:nvSpPr>
        <p:spPr>
          <a:xfrm>
            <a:off x="4976650" y="4861600"/>
            <a:ext cx="149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309" name="Google Shape;309;p48"/>
          <p:cNvSpPr txBox="1"/>
          <p:nvPr/>
        </p:nvSpPr>
        <p:spPr>
          <a:xfrm>
            <a:off x="476250" y="1042263"/>
            <a:ext cx="8483400" cy="3751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IBM Plex Sans"/>
              <a:buChar char="●"/>
            </a:pPr>
            <a:r>
              <a:rPr lang="en" sz="1800">
                <a:solidFill>
                  <a:schemeClr val="dk2"/>
                </a:solidFill>
                <a:latin typeface="IBM Plex Sans"/>
                <a:ea typeface="IBM Plex Sans"/>
                <a:cs typeface="IBM Plex Sans"/>
                <a:sym typeface="IBM Plex Sans"/>
              </a:rPr>
              <a:t>When joining, you want to specify the table name before the column names, separated by a period (.)</a:t>
            </a:r>
            <a:endParaRPr sz="1800">
              <a:solidFill>
                <a:schemeClr val="dk2"/>
              </a:solidFill>
              <a:latin typeface="IBM Plex Sans"/>
              <a:ea typeface="IBM Plex Sans"/>
              <a:cs typeface="IBM Plex Sans"/>
              <a:sym typeface="IBM Plex Sans"/>
            </a:endParaRPr>
          </a:p>
          <a:p>
            <a:pPr indent="-342900" lvl="1" marL="914400" rtl="0" algn="l">
              <a:lnSpc>
                <a:spcPct val="115000"/>
              </a:lnSpc>
              <a:spcBef>
                <a:spcPts val="1000"/>
              </a:spcBef>
              <a:spcAft>
                <a:spcPts val="0"/>
              </a:spcAft>
              <a:buClr>
                <a:schemeClr val="dk2"/>
              </a:buClr>
              <a:buSzPts val="1800"/>
              <a:buFont typeface="IBM Plex Sans"/>
              <a:buChar char="○"/>
            </a:pPr>
            <a:r>
              <a:rPr lang="en" sz="1800">
                <a:solidFill>
                  <a:schemeClr val="dk2"/>
                </a:solidFill>
                <a:latin typeface="IBM Plex Sans"/>
                <a:ea typeface="IBM Plex Sans"/>
                <a:cs typeface="IBM Plex Sans"/>
                <a:sym typeface="IBM Plex Sans"/>
              </a:rPr>
              <a:t>SELECT </a:t>
            </a:r>
            <a:r>
              <a:rPr lang="en" sz="1800">
                <a:solidFill>
                  <a:schemeClr val="accent1"/>
                </a:solidFill>
                <a:latin typeface="IBM Plex Sans"/>
                <a:ea typeface="IBM Plex Sans"/>
                <a:cs typeface="IBM Plex Sans"/>
                <a:sym typeface="IBM Plex Sans"/>
              </a:rPr>
              <a:t>table1</a:t>
            </a:r>
            <a:r>
              <a:rPr lang="en" sz="1800">
                <a:solidFill>
                  <a:schemeClr val="dk2"/>
                </a:solidFill>
                <a:latin typeface="IBM Plex Sans"/>
                <a:ea typeface="IBM Plex Sans"/>
                <a:cs typeface="IBM Plex Sans"/>
                <a:sym typeface="IBM Plex Sans"/>
              </a:rPr>
              <a:t>.products, </a:t>
            </a:r>
            <a:r>
              <a:rPr lang="en" sz="1800">
                <a:solidFill>
                  <a:schemeClr val="accent1"/>
                </a:solidFill>
                <a:latin typeface="IBM Plex Sans"/>
                <a:ea typeface="IBM Plex Sans"/>
                <a:cs typeface="IBM Plex Sans"/>
                <a:sym typeface="IBM Plex Sans"/>
              </a:rPr>
              <a:t>table1</a:t>
            </a:r>
            <a:r>
              <a:rPr lang="en" sz="1800">
                <a:solidFill>
                  <a:schemeClr val="dk2"/>
                </a:solidFill>
                <a:latin typeface="IBM Plex Sans"/>
                <a:ea typeface="IBM Plex Sans"/>
                <a:cs typeface="IBM Plex Sans"/>
                <a:sym typeface="IBM Plex Sans"/>
              </a:rPr>
              <a:t>.price, </a:t>
            </a:r>
            <a:r>
              <a:rPr lang="en" sz="1800">
                <a:solidFill>
                  <a:srgbClr val="38761D"/>
                </a:solidFill>
                <a:latin typeface="IBM Plex Sans"/>
                <a:ea typeface="IBM Plex Sans"/>
                <a:cs typeface="IBM Plex Sans"/>
                <a:sym typeface="IBM Plex Sans"/>
              </a:rPr>
              <a:t>table2</a:t>
            </a:r>
            <a:r>
              <a:rPr lang="en" sz="1800">
                <a:solidFill>
                  <a:schemeClr val="dk2"/>
                </a:solidFill>
                <a:latin typeface="IBM Plex Sans"/>
                <a:ea typeface="IBM Plex Sans"/>
                <a:cs typeface="IBM Plex Sans"/>
                <a:sym typeface="IBM Plex Sans"/>
              </a:rPr>
              <a:t>.quantity</a:t>
            </a:r>
            <a:br>
              <a:rPr lang="en" sz="1800">
                <a:solidFill>
                  <a:schemeClr val="dk2"/>
                </a:solidFill>
                <a:latin typeface="IBM Plex Sans"/>
                <a:ea typeface="IBM Plex Sans"/>
                <a:cs typeface="IBM Plex Sans"/>
                <a:sym typeface="IBM Plex Sans"/>
              </a:rPr>
            </a:br>
            <a:r>
              <a:rPr lang="en" sz="1800">
                <a:solidFill>
                  <a:schemeClr val="dk2"/>
                </a:solidFill>
                <a:latin typeface="IBM Plex Sans"/>
                <a:ea typeface="IBM Plex Sans"/>
                <a:cs typeface="IBM Plex Sans"/>
                <a:sym typeface="IBM Plex Sans"/>
              </a:rPr>
              <a:t>FROM </a:t>
            </a:r>
            <a:r>
              <a:rPr lang="en" sz="1800">
                <a:solidFill>
                  <a:schemeClr val="accent1"/>
                </a:solidFill>
                <a:latin typeface="IBM Plex Sans"/>
                <a:ea typeface="IBM Plex Sans"/>
                <a:cs typeface="IBM Plex Sans"/>
                <a:sym typeface="IBM Plex Sans"/>
              </a:rPr>
              <a:t>table1</a:t>
            </a:r>
            <a:br>
              <a:rPr lang="en" sz="1800">
                <a:solidFill>
                  <a:schemeClr val="dk2"/>
                </a:solidFill>
                <a:latin typeface="IBM Plex Sans"/>
                <a:ea typeface="IBM Plex Sans"/>
                <a:cs typeface="IBM Plex Sans"/>
                <a:sym typeface="IBM Plex Sans"/>
              </a:rPr>
            </a:br>
            <a:r>
              <a:rPr lang="en" sz="1800">
                <a:solidFill>
                  <a:schemeClr val="dk2"/>
                </a:solidFill>
                <a:latin typeface="IBM Plex Sans"/>
                <a:ea typeface="IBM Plex Sans"/>
                <a:cs typeface="IBM Plex Sans"/>
                <a:sym typeface="IBM Plex Sans"/>
              </a:rPr>
              <a:t>INNER JOIN </a:t>
            </a:r>
            <a:r>
              <a:rPr lang="en" sz="1800">
                <a:solidFill>
                  <a:srgbClr val="158158"/>
                </a:solidFill>
                <a:latin typeface="IBM Plex Sans"/>
                <a:ea typeface="IBM Plex Sans"/>
                <a:cs typeface="IBM Plex Sans"/>
                <a:sym typeface="IBM Plex Sans"/>
              </a:rPr>
              <a:t>table2</a:t>
            </a:r>
            <a:br>
              <a:rPr lang="en" sz="1800">
                <a:solidFill>
                  <a:schemeClr val="dk2"/>
                </a:solidFill>
                <a:latin typeface="IBM Plex Sans"/>
                <a:ea typeface="IBM Plex Sans"/>
                <a:cs typeface="IBM Plex Sans"/>
                <a:sym typeface="IBM Plex Sans"/>
              </a:rPr>
            </a:br>
            <a:r>
              <a:rPr lang="en" sz="1800">
                <a:solidFill>
                  <a:schemeClr val="dk2"/>
                </a:solidFill>
                <a:latin typeface="IBM Plex Sans"/>
                <a:ea typeface="IBM Plex Sans"/>
                <a:cs typeface="IBM Plex Sans"/>
                <a:sym typeface="IBM Plex Sans"/>
              </a:rPr>
              <a:t>ON </a:t>
            </a:r>
            <a:r>
              <a:rPr lang="en" sz="1800">
                <a:solidFill>
                  <a:schemeClr val="accent1"/>
                </a:solidFill>
                <a:latin typeface="IBM Plex Sans"/>
                <a:ea typeface="IBM Plex Sans"/>
                <a:cs typeface="IBM Plex Sans"/>
                <a:sym typeface="IBM Plex Sans"/>
              </a:rPr>
              <a:t>table1</a:t>
            </a:r>
            <a:r>
              <a:rPr lang="en" sz="1800">
                <a:solidFill>
                  <a:schemeClr val="dk2"/>
                </a:solidFill>
                <a:latin typeface="IBM Plex Sans"/>
                <a:ea typeface="IBM Plex Sans"/>
                <a:cs typeface="IBM Plex Sans"/>
                <a:sym typeface="IBM Plex Sans"/>
              </a:rPr>
              <a:t>.products = </a:t>
            </a:r>
            <a:r>
              <a:rPr lang="en" sz="1800">
                <a:solidFill>
                  <a:srgbClr val="158158"/>
                </a:solidFill>
                <a:latin typeface="IBM Plex Sans"/>
                <a:ea typeface="IBM Plex Sans"/>
                <a:cs typeface="IBM Plex Sans"/>
                <a:sym typeface="IBM Plex Sans"/>
              </a:rPr>
              <a:t>table2</a:t>
            </a:r>
            <a:r>
              <a:rPr lang="en" sz="1800">
                <a:solidFill>
                  <a:schemeClr val="dk2"/>
                </a:solidFill>
                <a:latin typeface="IBM Plex Sans"/>
                <a:ea typeface="IBM Plex Sans"/>
                <a:cs typeface="IBM Plex Sans"/>
                <a:sym typeface="IBM Plex Sans"/>
              </a:rPr>
              <a:t>.products;</a:t>
            </a:r>
            <a:endParaRPr sz="1800">
              <a:solidFill>
                <a:schemeClr val="dk2"/>
              </a:solidFill>
              <a:latin typeface="IBM Plex Sans"/>
              <a:ea typeface="IBM Plex Sans"/>
              <a:cs typeface="IBM Plex Sans"/>
              <a:sym typeface="IBM Plex Sans"/>
            </a:endParaRPr>
          </a:p>
          <a:p>
            <a:pPr indent="-342900" lvl="0" marL="457200" rtl="0" algn="l">
              <a:lnSpc>
                <a:spcPct val="115000"/>
              </a:lnSpc>
              <a:spcBef>
                <a:spcPts val="1000"/>
              </a:spcBef>
              <a:spcAft>
                <a:spcPts val="0"/>
              </a:spcAft>
              <a:buClr>
                <a:schemeClr val="dk2"/>
              </a:buClr>
              <a:buSzPts val="1800"/>
              <a:buFont typeface="IBM Plex Sans"/>
              <a:buChar char="●"/>
            </a:pPr>
            <a:r>
              <a:rPr lang="en" sz="1800">
                <a:solidFill>
                  <a:schemeClr val="dk2"/>
                </a:solidFill>
                <a:latin typeface="IBM Plex Sans"/>
                <a:ea typeface="IBM Plex Sans"/>
                <a:cs typeface="IBM Plex Sans"/>
                <a:sym typeface="IBM Plex Sans"/>
              </a:rPr>
              <a:t>General tip: You can use </a:t>
            </a:r>
            <a:r>
              <a:rPr b="1" lang="en" sz="1800">
                <a:solidFill>
                  <a:schemeClr val="dk2"/>
                </a:solidFill>
                <a:latin typeface="IBM Plex Sans"/>
                <a:ea typeface="IBM Plex Sans"/>
                <a:cs typeface="IBM Plex Sans"/>
                <a:sym typeface="IBM Plex Sans"/>
              </a:rPr>
              <a:t>AS</a:t>
            </a:r>
            <a:r>
              <a:rPr lang="en" sz="1800">
                <a:solidFill>
                  <a:schemeClr val="dk2"/>
                </a:solidFill>
                <a:latin typeface="IBM Plex Sans"/>
                <a:ea typeface="IBM Plex Sans"/>
                <a:cs typeface="IBM Plex Sans"/>
                <a:sym typeface="IBM Plex Sans"/>
              </a:rPr>
              <a:t> to rename your tables within the code (helpful for joins since you will refer to the table names frequently)</a:t>
            </a:r>
            <a:endParaRPr sz="1800">
              <a:solidFill>
                <a:schemeClr val="dk2"/>
              </a:solidFill>
              <a:latin typeface="IBM Plex Sans"/>
              <a:ea typeface="IBM Plex Sans"/>
              <a:cs typeface="IBM Plex Sans"/>
              <a:sym typeface="IBM Plex Sans"/>
            </a:endParaRPr>
          </a:p>
          <a:p>
            <a:pPr indent="-342900" lvl="1" marL="914400" rtl="0" algn="l">
              <a:lnSpc>
                <a:spcPct val="115000"/>
              </a:lnSpc>
              <a:spcBef>
                <a:spcPts val="1000"/>
              </a:spcBef>
              <a:spcAft>
                <a:spcPts val="1000"/>
              </a:spcAft>
              <a:buClr>
                <a:schemeClr val="dk2"/>
              </a:buClr>
              <a:buSzPts val="1800"/>
              <a:buFont typeface="IBM Plex Sans"/>
              <a:buChar char="○"/>
            </a:pPr>
            <a:r>
              <a:rPr lang="en" sz="1800">
                <a:solidFill>
                  <a:schemeClr val="dk2"/>
                </a:solidFill>
                <a:latin typeface="IBM Plex Sans"/>
                <a:ea typeface="IBM Plex Sans"/>
                <a:cs typeface="IBM Plex Sans"/>
                <a:sym typeface="IBM Plex Sans"/>
              </a:rPr>
              <a:t>SELECT </a:t>
            </a:r>
            <a:r>
              <a:rPr lang="en" sz="1800">
                <a:solidFill>
                  <a:schemeClr val="accent1"/>
                </a:solidFill>
                <a:latin typeface="IBM Plex Sans"/>
                <a:ea typeface="IBM Plex Sans"/>
                <a:cs typeface="IBM Plex Sans"/>
                <a:sym typeface="IBM Plex Sans"/>
              </a:rPr>
              <a:t>t1</a:t>
            </a:r>
            <a:r>
              <a:rPr lang="en" sz="1800">
                <a:solidFill>
                  <a:schemeClr val="dk2"/>
                </a:solidFill>
                <a:latin typeface="IBM Plex Sans"/>
                <a:ea typeface="IBM Plex Sans"/>
                <a:cs typeface="IBM Plex Sans"/>
                <a:sym typeface="IBM Plex Sans"/>
              </a:rPr>
              <a:t>.products</a:t>
            </a:r>
            <a:br>
              <a:rPr lang="en" sz="1800">
                <a:solidFill>
                  <a:schemeClr val="dk2"/>
                </a:solidFill>
                <a:latin typeface="IBM Plex Sans"/>
                <a:ea typeface="IBM Plex Sans"/>
                <a:cs typeface="IBM Plex Sans"/>
                <a:sym typeface="IBM Plex Sans"/>
              </a:rPr>
            </a:br>
            <a:r>
              <a:rPr lang="en" sz="1800">
                <a:solidFill>
                  <a:schemeClr val="dk2"/>
                </a:solidFill>
                <a:latin typeface="IBM Plex Sans"/>
                <a:ea typeface="IBM Plex Sans"/>
                <a:cs typeface="IBM Plex Sans"/>
                <a:sym typeface="IBM Plex Sans"/>
              </a:rPr>
              <a:t>FROM </a:t>
            </a:r>
            <a:r>
              <a:rPr lang="en" sz="1800">
                <a:solidFill>
                  <a:schemeClr val="accent1"/>
                </a:solidFill>
                <a:latin typeface="IBM Plex Sans"/>
                <a:ea typeface="IBM Plex Sans"/>
                <a:cs typeface="IBM Plex Sans"/>
                <a:sym typeface="IBM Plex Sans"/>
              </a:rPr>
              <a:t>table1</a:t>
            </a:r>
            <a:r>
              <a:rPr lang="en" sz="1800">
                <a:solidFill>
                  <a:schemeClr val="dk2"/>
                </a:solidFill>
                <a:latin typeface="IBM Plex Sans"/>
                <a:ea typeface="IBM Plex Sans"/>
                <a:cs typeface="IBM Plex Sans"/>
                <a:sym typeface="IBM Plex Sans"/>
              </a:rPr>
              <a:t> </a:t>
            </a:r>
            <a:r>
              <a:rPr b="1" lang="en" sz="1800">
                <a:solidFill>
                  <a:schemeClr val="dk2"/>
                </a:solidFill>
                <a:latin typeface="IBM Plex Sans"/>
                <a:ea typeface="IBM Plex Sans"/>
                <a:cs typeface="IBM Plex Sans"/>
                <a:sym typeface="IBM Plex Sans"/>
              </a:rPr>
              <a:t>AS</a:t>
            </a:r>
            <a:r>
              <a:rPr lang="en" sz="1800">
                <a:solidFill>
                  <a:schemeClr val="dk2"/>
                </a:solidFill>
                <a:latin typeface="IBM Plex Sans"/>
                <a:ea typeface="IBM Plex Sans"/>
                <a:cs typeface="IBM Plex Sans"/>
                <a:sym typeface="IBM Plex Sans"/>
              </a:rPr>
              <a:t> </a:t>
            </a:r>
            <a:r>
              <a:rPr lang="en" sz="1800">
                <a:solidFill>
                  <a:schemeClr val="accent1"/>
                </a:solidFill>
                <a:latin typeface="IBM Plex Sans"/>
                <a:ea typeface="IBM Plex Sans"/>
                <a:cs typeface="IBM Plex Sans"/>
                <a:sym typeface="IBM Plex Sans"/>
              </a:rPr>
              <a:t>t1</a:t>
            </a:r>
            <a:r>
              <a:rPr lang="en" sz="1800">
                <a:solidFill>
                  <a:schemeClr val="dk2"/>
                </a:solidFill>
                <a:latin typeface="IBM Plex Sans"/>
                <a:ea typeface="IBM Plex Sans"/>
                <a:cs typeface="IBM Plex Sans"/>
                <a:sym typeface="IBM Plex Sans"/>
              </a:rPr>
              <a:t>;</a:t>
            </a:r>
            <a:endParaRPr sz="1800">
              <a:solidFill>
                <a:schemeClr val="dk2"/>
              </a:solidFill>
              <a:latin typeface="IBM Plex Sans"/>
              <a:ea typeface="IBM Plex Sans"/>
              <a:cs typeface="IBM Plex Sans"/>
              <a:sym typeface="IBM Plex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9"/>
          <p:cNvSpPr/>
          <p:nvPr/>
        </p:nvSpPr>
        <p:spPr>
          <a:xfrm>
            <a:off x="472400" y="686850"/>
            <a:ext cx="30201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49"/>
          <p:cNvSpPr txBox="1"/>
          <p:nvPr>
            <p:ph type="title"/>
          </p:nvPr>
        </p:nvSpPr>
        <p:spPr>
          <a:xfrm>
            <a:off x="431300" y="285075"/>
            <a:ext cx="6668700" cy="47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Exercise 1 - Joins</a:t>
            </a:r>
            <a:endParaRPr b="1">
              <a:latin typeface="IBM Plex Sans"/>
              <a:ea typeface="IBM Plex Sans"/>
              <a:cs typeface="IBM Plex Sans"/>
              <a:sym typeface="IBM Plex Sans"/>
            </a:endParaRPr>
          </a:p>
        </p:txBody>
      </p:sp>
      <p:sp>
        <p:nvSpPr>
          <p:cNvPr id="316" name="Google Shape;316;p49"/>
          <p:cNvSpPr txBox="1"/>
          <p:nvPr/>
        </p:nvSpPr>
        <p:spPr>
          <a:xfrm>
            <a:off x="6526625" y="4861600"/>
            <a:ext cx="2517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317" name="Google Shape;317;p49"/>
          <p:cNvSpPr txBox="1"/>
          <p:nvPr/>
        </p:nvSpPr>
        <p:spPr>
          <a:xfrm>
            <a:off x="4976650" y="4861600"/>
            <a:ext cx="149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318" name="Google Shape;318;p49"/>
          <p:cNvSpPr txBox="1"/>
          <p:nvPr/>
        </p:nvSpPr>
        <p:spPr>
          <a:xfrm>
            <a:off x="472400" y="1173075"/>
            <a:ext cx="8326800" cy="3759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IBM Plex Sans"/>
              <a:buChar char="●"/>
            </a:pPr>
            <a:r>
              <a:rPr lang="en" sz="1800">
                <a:solidFill>
                  <a:schemeClr val="dk2"/>
                </a:solidFill>
                <a:latin typeface="IBM Plex Sans"/>
                <a:ea typeface="IBM Plex Sans"/>
                <a:cs typeface="IBM Plex Sans"/>
                <a:sym typeface="IBM Plex Sans"/>
              </a:rPr>
              <a:t>The table </a:t>
            </a:r>
            <a:r>
              <a:rPr b="1" lang="en" sz="1800">
                <a:solidFill>
                  <a:schemeClr val="accent1"/>
                </a:solidFill>
                <a:latin typeface="IBM Plex Sans"/>
                <a:ea typeface="IBM Plex Sans"/>
                <a:cs typeface="IBM Plex Sans"/>
                <a:sym typeface="IBM Plex Sans"/>
              </a:rPr>
              <a:t>animal_crossing_villagers</a:t>
            </a:r>
            <a:r>
              <a:rPr lang="en" sz="1800">
                <a:solidFill>
                  <a:schemeClr val="dk2"/>
                </a:solidFill>
                <a:latin typeface="IBM Plex Sans"/>
                <a:ea typeface="IBM Plex Sans"/>
                <a:cs typeface="IBM Plex Sans"/>
                <a:sym typeface="IBM Plex Sans"/>
              </a:rPr>
              <a:t> contains data on the villagers in Animal Crossing (name, personality traits, house types)</a:t>
            </a:r>
            <a:endParaRPr sz="1800">
              <a:solidFill>
                <a:schemeClr val="dk2"/>
              </a:solidFill>
              <a:latin typeface="IBM Plex Sans"/>
              <a:ea typeface="IBM Plex Sans"/>
              <a:cs typeface="IBM Plex Sans"/>
              <a:sym typeface="IBM Plex Sans"/>
            </a:endParaRPr>
          </a:p>
          <a:p>
            <a:pPr indent="-342900" lvl="0" marL="457200" rtl="0" algn="l">
              <a:lnSpc>
                <a:spcPct val="115000"/>
              </a:lnSpc>
              <a:spcBef>
                <a:spcPts val="1000"/>
              </a:spcBef>
              <a:spcAft>
                <a:spcPts val="0"/>
              </a:spcAft>
              <a:buClr>
                <a:schemeClr val="dk2"/>
              </a:buClr>
              <a:buSzPts val="1800"/>
              <a:buFont typeface="IBM Plex Sans"/>
              <a:buChar char="●"/>
            </a:pPr>
            <a:r>
              <a:rPr lang="en" sz="1800">
                <a:solidFill>
                  <a:schemeClr val="dk2"/>
                </a:solidFill>
                <a:latin typeface="IBM Plex Sans"/>
                <a:ea typeface="IBM Plex Sans"/>
                <a:cs typeface="IBM Plex Sans"/>
                <a:sym typeface="IBM Plex Sans"/>
              </a:rPr>
              <a:t>The table </a:t>
            </a:r>
            <a:r>
              <a:rPr b="1" lang="en" sz="1800">
                <a:solidFill>
                  <a:schemeClr val="accent1"/>
                </a:solidFill>
                <a:latin typeface="IBM Plex Sans"/>
                <a:ea typeface="IBM Plex Sans"/>
                <a:cs typeface="IBM Plex Sans"/>
                <a:sym typeface="IBM Plex Sans"/>
              </a:rPr>
              <a:t>animal_crossing_wallpaper</a:t>
            </a:r>
            <a:r>
              <a:rPr b="1" lang="en" sz="1800">
                <a:solidFill>
                  <a:schemeClr val="dk2"/>
                </a:solidFill>
                <a:latin typeface="IBM Plex Sans"/>
                <a:ea typeface="IBM Plex Sans"/>
                <a:cs typeface="IBM Plex Sans"/>
                <a:sym typeface="IBM Plex Sans"/>
              </a:rPr>
              <a:t> </a:t>
            </a:r>
            <a:r>
              <a:rPr lang="en" sz="1800">
                <a:solidFill>
                  <a:schemeClr val="dk2"/>
                </a:solidFill>
                <a:latin typeface="IBM Plex Sans"/>
                <a:ea typeface="IBM Plex Sans"/>
                <a:cs typeface="IBM Plex Sans"/>
                <a:sym typeface="IBM Plex Sans"/>
              </a:rPr>
              <a:t>contains data on the types of wallpapers in Animal Crossing (buy price, sell price, colors, etc.)</a:t>
            </a:r>
            <a:endParaRPr sz="1200">
              <a:solidFill>
                <a:schemeClr val="dk2"/>
              </a:solidFill>
              <a:latin typeface="IBM Plex Sans"/>
              <a:ea typeface="IBM Plex Sans"/>
              <a:cs typeface="IBM Plex Sans"/>
              <a:sym typeface="IBM Plex Sans"/>
            </a:endParaRPr>
          </a:p>
          <a:p>
            <a:pPr indent="0" lvl="0" marL="0" rtl="0" algn="l">
              <a:lnSpc>
                <a:spcPct val="115000"/>
              </a:lnSpc>
              <a:spcBef>
                <a:spcPts val="1000"/>
              </a:spcBef>
              <a:spcAft>
                <a:spcPts val="0"/>
              </a:spcAft>
              <a:buNone/>
            </a:pPr>
            <a:r>
              <a:rPr lang="en" sz="1800">
                <a:solidFill>
                  <a:schemeClr val="dk2"/>
                </a:solidFill>
                <a:latin typeface="IBM Plex Sans"/>
                <a:ea typeface="IBM Plex Sans"/>
                <a:cs typeface="IBM Plex Sans"/>
                <a:sym typeface="IBM Plex Sans"/>
              </a:rPr>
              <a:t>Using the above tables, return a table that contains the </a:t>
            </a:r>
            <a:r>
              <a:rPr b="1" lang="en" sz="1800">
                <a:solidFill>
                  <a:schemeClr val="accent5"/>
                </a:solidFill>
                <a:latin typeface="IBM Plex Sans"/>
                <a:ea typeface="IBM Plex Sans"/>
                <a:cs typeface="IBM Plex Sans"/>
                <a:sym typeface="IBM Plex Sans"/>
              </a:rPr>
              <a:t>names</a:t>
            </a:r>
            <a:r>
              <a:rPr lang="en" sz="1800">
                <a:solidFill>
                  <a:schemeClr val="dk2"/>
                </a:solidFill>
                <a:latin typeface="IBM Plex Sans"/>
                <a:ea typeface="IBM Plex Sans"/>
                <a:cs typeface="IBM Plex Sans"/>
                <a:sym typeface="IBM Plex Sans"/>
              </a:rPr>
              <a:t> of ALL the villagers in Animal Crossing, their </a:t>
            </a:r>
            <a:r>
              <a:rPr b="1" lang="en" sz="1800">
                <a:solidFill>
                  <a:schemeClr val="accent5"/>
                </a:solidFill>
                <a:latin typeface="IBM Plex Sans"/>
                <a:ea typeface="IBM Plex Sans"/>
                <a:cs typeface="IBM Plex Sans"/>
                <a:sym typeface="IBM Plex Sans"/>
              </a:rPr>
              <a:t>species</a:t>
            </a:r>
            <a:r>
              <a:rPr lang="en" sz="1800">
                <a:solidFill>
                  <a:schemeClr val="dk2"/>
                </a:solidFill>
                <a:latin typeface="IBM Plex Sans"/>
                <a:ea typeface="IBM Plex Sans"/>
                <a:cs typeface="IBM Plex Sans"/>
                <a:sym typeface="IBM Plex Sans"/>
              </a:rPr>
              <a:t>, the </a:t>
            </a:r>
            <a:r>
              <a:rPr b="1" lang="en" sz="1800">
                <a:solidFill>
                  <a:schemeClr val="accent5"/>
                </a:solidFill>
                <a:latin typeface="IBM Plex Sans"/>
                <a:ea typeface="IBM Plex Sans"/>
                <a:cs typeface="IBM Plex Sans"/>
                <a:sym typeface="IBM Plex Sans"/>
              </a:rPr>
              <a:t>type of wallpaper</a:t>
            </a:r>
            <a:r>
              <a:rPr lang="en" sz="1800">
                <a:solidFill>
                  <a:schemeClr val="dk2"/>
                </a:solidFill>
                <a:latin typeface="IBM Plex Sans"/>
                <a:ea typeface="IBM Plex Sans"/>
                <a:cs typeface="IBM Plex Sans"/>
                <a:sym typeface="IBM Plex Sans"/>
              </a:rPr>
              <a:t> they have, and the </a:t>
            </a:r>
            <a:r>
              <a:rPr b="1" lang="en" sz="1800">
                <a:solidFill>
                  <a:schemeClr val="accent5"/>
                </a:solidFill>
                <a:latin typeface="IBM Plex Sans"/>
                <a:ea typeface="IBM Plex Sans"/>
                <a:cs typeface="IBM Plex Sans"/>
                <a:sym typeface="IBM Plex Sans"/>
              </a:rPr>
              <a:t>buy and sell prices</a:t>
            </a:r>
            <a:r>
              <a:rPr lang="en" sz="1800">
                <a:solidFill>
                  <a:schemeClr val="dk2"/>
                </a:solidFill>
                <a:latin typeface="IBM Plex Sans"/>
                <a:ea typeface="IBM Plex Sans"/>
                <a:cs typeface="IBM Plex Sans"/>
                <a:sym typeface="IBM Plex Sans"/>
              </a:rPr>
              <a:t> of their wallpaper.</a:t>
            </a:r>
            <a:endParaRPr sz="1800">
              <a:solidFill>
                <a:schemeClr val="dk2"/>
              </a:solidFill>
              <a:latin typeface="IBM Plex Sans"/>
              <a:ea typeface="IBM Plex Sans"/>
              <a:cs typeface="IBM Plex Sans"/>
              <a:sym typeface="IBM Plex Sans"/>
            </a:endParaRPr>
          </a:p>
          <a:p>
            <a:pPr indent="-342900" lvl="0" marL="457200" rtl="0" algn="l">
              <a:lnSpc>
                <a:spcPct val="115000"/>
              </a:lnSpc>
              <a:spcBef>
                <a:spcPts val="1000"/>
              </a:spcBef>
              <a:spcAft>
                <a:spcPts val="0"/>
              </a:spcAft>
              <a:buClr>
                <a:schemeClr val="dk2"/>
              </a:buClr>
              <a:buSzPts val="1800"/>
              <a:buFont typeface="IBM Plex Sans"/>
              <a:buChar char="●"/>
            </a:pPr>
            <a:r>
              <a:rPr lang="en" sz="1800">
                <a:solidFill>
                  <a:schemeClr val="dk2"/>
                </a:solidFill>
                <a:latin typeface="IBM Plex Sans"/>
                <a:ea typeface="IBM Plex Sans"/>
                <a:cs typeface="IBM Plex Sans"/>
                <a:sym typeface="IBM Plex Sans"/>
              </a:rPr>
              <a:t>Hints: What type of join is this if we want to keep ALL the villagers in our result table? What is the common column in the two tables?</a:t>
            </a:r>
            <a:endParaRPr sz="1800">
              <a:solidFill>
                <a:schemeClr val="dk2"/>
              </a:solidFill>
              <a:latin typeface="IBM Plex Sans"/>
              <a:ea typeface="IBM Plex Sans"/>
              <a:cs typeface="IBM Plex Sans"/>
              <a:sym typeface="IBM Plex Sans"/>
            </a:endParaRPr>
          </a:p>
          <a:p>
            <a:pPr indent="-342900" lvl="0" marL="457200" rtl="0" algn="l">
              <a:lnSpc>
                <a:spcPct val="115000"/>
              </a:lnSpc>
              <a:spcBef>
                <a:spcPts val="1000"/>
              </a:spcBef>
              <a:spcAft>
                <a:spcPts val="0"/>
              </a:spcAft>
              <a:buClr>
                <a:schemeClr val="dk2"/>
              </a:buClr>
              <a:buSzPts val="1800"/>
              <a:buFont typeface="IBM Plex Sans"/>
              <a:buChar char="●"/>
            </a:pPr>
            <a:r>
              <a:rPr lang="en" sz="1800">
                <a:solidFill>
                  <a:schemeClr val="dk2"/>
                </a:solidFill>
                <a:latin typeface="IBM Plex Sans"/>
                <a:ea typeface="IBM Plex Sans"/>
                <a:cs typeface="IBM Plex Sans"/>
                <a:sym typeface="IBM Plex Sans"/>
              </a:rPr>
              <a:t>Check: Your result should have 5 columns.</a:t>
            </a:r>
            <a:endParaRPr sz="1800">
              <a:solidFill>
                <a:schemeClr val="dk2"/>
              </a:solidFill>
              <a:latin typeface="IBM Plex Sans"/>
              <a:ea typeface="IBM Plex Sans"/>
              <a:cs typeface="IBM Plex Sans"/>
              <a:sym typeface="IBM Plex Sans"/>
            </a:endParaRPr>
          </a:p>
          <a:p>
            <a:pPr indent="0" lvl="0" marL="0" rtl="0" algn="l">
              <a:spcBef>
                <a:spcPts val="1000"/>
              </a:spcBef>
              <a:spcAft>
                <a:spcPts val="0"/>
              </a:spcAft>
              <a:buClr>
                <a:schemeClr val="dk1"/>
              </a:buClr>
              <a:buSzPts val="1100"/>
              <a:buFont typeface="Arial"/>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pic>
        <p:nvPicPr>
          <p:cNvPr id="319" name="Google Shape;319;p49"/>
          <p:cNvPicPr preferRelativeResize="0"/>
          <p:nvPr/>
        </p:nvPicPr>
        <p:blipFill>
          <a:blip r:embed="rId3">
            <a:alphaModFix/>
          </a:blip>
          <a:stretch>
            <a:fillRect/>
          </a:stretch>
        </p:blipFill>
        <p:spPr>
          <a:xfrm>
            <a:off x="5153525" y="115875"/>
            <a:ext cx="2867526" cy="1118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8F6"/>
        </a:solidFill>
      </p:bgPr>
    </p:bg>
    <p:spTree>
      <p:nvGrpSpPr>
        <p:cNvPr id="323" name="Shape 323"/>
        <p:cNvGrpSpPr/>
        <p:nvPr/>
      </p:nvGrpSpPr>
      <p:grpSpPr>
        <a:xfrm>
          <a:off x="0" y="0"/>
          <a:ext cx="0" cy="0"/>
          <a:chOff x="0" y="0"/>
          <a:chExt cx="0" cy="0"/>
        </a:xfrm>
      </p:grpSpPr>
      <p:sp>
        <p:nvSpPr>
          <p:cNvPr id="324" name="Google Shape;324;p50"/>
          <p:cNvSpPr/>
          <p:nvPr/>
        </p:nvSpPr>
        <p:spPr>
          <a:xfrm>
            <a:off x="472400" y="686850"/>
            <a:ext cx="37032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50"/>
          <p:cNvSpPr txBox="1"/>
          <p:nvPr>
            <p:ph type="title"/>
          </p:nvPr>
        </p:nvSpPr>
        <p:spPr>
          <a:xfrm>
            <a:off x="431300" y="285075"/>
            <a:ext cx="6668700" cy="47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Exercise 1 - Solutions</a:t>
            </a:r>
            <a:endParaRPr b="1">
              <a:latin typeface="IBM Plex Sans"/>
              <a:ea typeface="IBM Plex Sans"/>
              <a:cs typeface="IBM Plex Sans"/>
              <a:sym typeface="IBM Plex Sans"/>
            </a:endParaRPr>
          </a:p>
        </p:txBody>
      </p:sp>
      <p:sp>
        <p:nvSpPr>
          <p:cNvPr id="326" name="Google Shape;326;p50"/>
          <p:cNvSpPr txBox="1"/>
          <p:nvPr/>
        </p:nvSpPr>
        <p:spPr>
          <a:xfrm>
            <a:off x="6526625" y="4861600"/>
            <a:ext cx="2517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327" name="Google Shape;327;p50"/>
          <p:cNvSpPr txBox="1"/>
          <p:nvPr/>
        </p:nvSpPr>
        <p:spPr>
          <a:xfrm>
            <a:off x="4976650" y="4861600"/>
            <a:ext cx="149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328" name="Google Shape;328;p50"/>
          <p:cNvSpPr txBox="1"/>
          <p:nvPr/>
        </p:nvSpPr>
        <p:spPr>
          <a:xfrm>
            <a:off x="476250" y="1245575"/>
            <a:ext cx="7284000" cy="29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2"/>
                </a:solidFill>
              </a:rPr>
              <a:t>SELECT villagers.name, villagers.species, villagers.wallpaper, wallpaper.buy, wallpaper.sell</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FROM tutorial.animal_crossing_villagers AS villagers</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LEFT JOIN tutorial.animal_crossing_wallpaper AS wallpaper</a:t>
            </a:r>
            <a:endParaRPr sz="1800">
              <a:solidFill>
                <a:schemeClr val="dk2"/>
              </a:solidFill>
            </a:endParaRPr>
          </a:p>
          <a:p>
            <a:pPr indent="0" lvl="0" marL="0" marR="114300" rtl="0" algn="l">
              <a:lnSpc>
                <a:spcPct val="157143"/>
              </a:lnSpc>
              <a:spcBef>
                <a:spcPts val="0"/>
              </a:spcBef>
              <a:spcAft>
                <a:spcPts val="0"/>
              </a:spcAft>
              <a:buClr>
                <a:schemeClr val="dk1"/>
              </a:buClr>
              <a:buSzPts val="1100"/>
              <a:buFont typeface="Arial"/>
              <a:buNone/>
            </a:pPr>
            <a:r>
              <a:rPr lang="en" sz="1800">
                <a:solidFill>
                  <a:schemeClr val="dk2"/>
                </a:solidFill>
              </a:rPr>
              <a:t>ON villagers.wallpaper = wallpaper.name</a:t>
            </a:r>
            <a:endParaRPr sz="900">
              <a:solidFill>
                <a:srgbClr val="33333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Note: Renamed the source tables using the AS operator so that code is slightly clearer!</a:t>
            </a:r>
            <a:endParaRPr sz="18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1"/>
          <p:cNvSpPr/>
          <p:nvPr/>
        </p:nvSpPr>
        <p:spPr>
          <a:xfrm>
            <a:off x="472400" y="686850"/>
            <a:ext cx="30201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1"/>
          <p:cNvSpPr txBox="1"/>
          <p:nvPr>
            <p:ph type="title"/>
          </p:nvPr>
        </p:nvSpPr>
        <p:spPr>
          <a:xfrm>
            <a:off x="431300" y="285075"/>
            <a:ext cx="6668700" cy="47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Analytic Functions</a:t>
            </a:r>
            <a:endParaRPr b="1">
              <a:latin typeface="IBM Plex Sans"/>
              <a:ea typeface="IBM Plex Sans"/>
              <a:cs typeface="IBM Plex Sans"/>
              <a:sym typeface="IBM Plex Sans"/>
            </a:endParaRPr>
          </a:p>
        </p:txBody>
      </p:sp>
      <p:sp>
        <p:nvSpPr>
          <p:cNvPr id="335" name="Google Shape;335;p51"/>
          <p:cNvSpPr txBox="1"/>
          <p:nvPr/>
        </p:nvSpPr>
        <p:spPr>
          <a:xfrm>
            <a:off x="6526625" y="4861600"/>
            <a:ext cx="2517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336" name="Google Shape;336;p51"/>
          <p:cNvSpPr txBox="1"/>
          <p:nvPr/>
        </p:nvSpPr>
        <p:spPr>
          <a:xfrm>
            <a:off x="4976650" y="4861600"/>
            <a:ext cx="149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337" name="Google Shape;337;p51"/>
          <p:cNvSpPr txBox="1"/>
          <p:nvPr/>
        </p:nvSpPr>
        <p:spPr>
          <a:xfrm>
            <a:off x="472400" y="1173075"/>
            <a:ext cx="7766400" cy="3759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Return values for each row based on a certain group of rows (as compared to regular aggregate functions covered in the past)</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Defining characteristic: the over clause</a:t>
            </a:r>
            <a:endParaRPr sz="1800">
              <a:solidFill>
                <a:schemeClr val="dk2"/>
              </a:solidFill>
            </a:endParaRPr>
          </a:p>
          <a:p>
            <a:pPr indent="0" lvl="0" marL="0" rtl="0" algn="l">
              <a:lnSpc>
                <a:spcPct val="115000"/>
              </a:lnSpc>
              <a:spcBef>
                <a:spcPts val="0"/>
              </a:spcBef>
              <a:spcAft>
                <a:spcPts val="0"/>
              </a:spcAft>
              <a:buNone/>
            </a:pPr>
            <a:r>
              <a:t/>
            </a:r>
            <a:endParaRPr sz="1800">
              <a:solidFill>
                <a:schemeClr val="dk2"/>
              </a:solidFill>
            </a:endParaRPr>
          </a:p>
          <a:p>
            <a:pPr indent="0" lvl="0" marL="0" rtl="0" algn="l">
              <a:lnSpc>
                <a:spcPct val="115000"/>
              </a:lnSpc>
              <a:spcBef>
                <a:spcPts val="0"/>
              </a:spcBef>
              <a:spcAft>
                <a:spcPts val="0"/>
              </a:spcAft>
              <a:buNone/>
            </a:pPr>
            <a:r>
              <a:rPr lang="en" sz="1800">
                <a:solidFill>
                  <a:schemeClr val="dk2"/>
                </a:solidFill>
              </a:rPr>
              <a:t>3 Types:</a:t>
            </a:r>
            <a:endParaRPr sz="1800">
              <a:solidFill>
                <a:schemeClr val="dk2"/>
              </a:solidFill>
            </a:endParaRPr>
          </a:p>
          <a:p>
            <a:pPr indent="-342900" lvl="0" marL="457200" marR="0" rtl="0" algn="l">
              <a:lnSpc>
                <a:spcPct val="115000"/>
              </a:lnSpc>
              <a:spcBef>
                <a:spcPts val="0"/>
              </a:spcBef>
              <a:spcAft>
                <a:spcPts val="0"/>
              </a:spcAft>
              <a:buClr>
                <a:schemeClr val="dk2"/>
              </a:buClr>
              <a:buSzPts val="1800"/>
              <a:buChar char="●"/>
            </a:pPr>
            <a:r>
              <a:rPr lang="en" sz="1800">
                <a:solidFill>
                  <a:schemeClr val="dk2"/>
                </a:solidFill>
              </a:rPr>
              <a:t>Aggregate functions</a:t>
            </a:r>
            <a:endParaRPr sz="1800">
              <a:solidFill>
                <a:schemeClr val="dk2"/>
              </a:solidFill>
            </a:endParaRPr>
          </a:p>
          <a:p>
            <a:pPr indent="-342900" lvl="0" marL="457200" marR="0" rtl="0" algn="l">
              <a:lnSpc>
                <a:spcPct val="115000"/>
              </a:lnSpc>
              <a:spcBef>
                <a:spcPts val="0"/>
              </a:spcBef>
              <a:spcAft>
                <a:spcPts val="0"/>
              </a:spcAft>
              <a:buClr>
                <a:schemeClr val="dk2"/>
              </a:buClr>
              <a:buSzPts val="1800"/>
              <a:buChar char="●"/>
            </a:pPr>
            <a:r>
              <a:rPr lang="en" sz="1800">
                <a:solidFill>
                  <a:schemeClr val="dk2"/>
                </a:solidFill>
              </a:rPr>
              <a:t>Navigation functions</a:t>
            </a:r>
            <a:endParaRPr sz="1800">
              <a:solidFill>
                <a:schemeClr val="dk2"/>
              </a:solidFill>
            </a:endParaRPr>
          </a:p>
          <a:p>
            <a:pPr indent="-342900" lvl="0" marL="457200" marR="0" rtl="0" algn="l">
              <a:lnSpc>
                <a:spcPct val="115000"/>
              </a:lnSpc>
              <a:spcBef>
                <a:spcPts val="0"/>
              </a:spcBef>
              <a:spcAft>
                <a:spcPts val="0"/>
              </a:spcAft>
              <a:buClr>
                <a:schemeClr val="dk2"/>
              </a:buClr>
              <a:buSzPts val="1800"/>
              <a:buChar char="●"/>
            </a:pPr>
            <a:r>
              <a:rPr lang="en" sz="1800">
                <a:solidFill>
                  <a:schemeClr val="dk2"/>
                </a:solidFill>
              </a:rPr>
              <a:t>Numbering functions</a:t>
            </a:r>
            <a:endParaRPr sz="1200">
              <a:solidFill>
                <a:srgbClr val="202214"/>
              </a:solidFill>
            </a:endParaRPr>
          </a:p>
          <a:p>
            <a:pPr indent="0" lvl="0" marL="0" rtl="0" algn="l">
              <a:lnSpc>
                <a:spcPct val="115000"/>
              </a:lnSpc>
              <a:spcBef>
                <a:spcPts val="0"/>
              </a:spcBef>
              <a:spcAft>
                <a:spcPts val="0"/>
              </a:spcAft>
              <a:buNone/>
            </a:pPr>
            <a:r>
              <a:t/>
            </a:r>
            <a:endParaRPr sz="1800">
              <a:solidFill>
                <a:schemeClr val="dk2"/>
              </a:solidFill>
            </a:endParaRPr>
          </a:p>
          <a:p>
            <a:pPr indent="0" lvl="0" marL="0" rtl="0" algn="l">
              <a:lnSpc>
                <a:spcPct val="115000"/>
              </a:lnSpc>
              <a:spcBef>
                <a:spcPts val="0"/>
              </a:spcBef>
              <a:spcAft>
                <a:spcPts val="0"/>
              </a:spcAft>
              <a:buNone/>
            </a:pPr>
            <a:r>
              <a:t/>
            </a:r>
            <a:endParaRPr sz="1800">
              <a:solidFill>
                <a:schemeClr val="dk2"/>
              </a:solidFill>
            </a:endParaRPr>
          </a:p>
        </p:txBody>
      </p:sp>
      <p:pic>
        <p:nvPicPr>
          <p:cNvPr id="338" name="Google Shape;338;p51"/>
          <p:cNvPicPr preferRelativeResize="0"/>
          <p:nvPr/>
        </p:nvPicPr>
        <p:blipFill>
          <a:blip r:embed="rId3">
            <a:alphaModFix/>
          </a:blip>
          <a:stretch>
            <a:fillRect/>
          </a:stretch>
        </p:blipFill>
        <p:spPr>
          <a:xfrm>
            <a:off x="3549400" y="2769775"/>
            <a:ext cx="5439374" cy="1398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2"/>
          <p:cNvSpPr/>
          <p:nvPr/>
        </p:nvSpPr>
        <p:spPr>
          <a:xfrm>
            <a:off x="472400" y="686850"/>
            <a:ext cx="30201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52"/>
          <p:cNvSpPr txBox="1"/>
          <p:nvPr>
            <p:ph type="title"/>
          </p:nvPr>
        </p:nvSpPr>
        <p:spPr>
          <a:xfrm>
            <a:off x="472400" y="273700"/>
            <a:ext cx="6668700" cy="47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Over Clause</a:t>
            </a:r>
            <a:endParaRPr b="1">
              <a:latin typeface="IBM Plex Sans"/>
              <a:ea typeface="IBM Plex Sans"/>
              <a:cs typeface="IBM Plex Sans"/>
              <a:sym typeface="IBM Plex Sans"/>
            </a:endParaRPr>
          </a:p>
        </p:txBody>
      </p:sp>
      <p:sp>
        <p:nvSpPr>
          <p:cNvPr id="345" name="Google Shape;345;p52"/>
          <p:cNvSpPr txBox="1"/>
          <p:nvPr/>
        </p:nvSpPr>
        <p:spPr>
          <a:xfrm>
            <a:off x="6526625" y="4861600"/>
            <a:ext cx="2517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346" name="Google Shape;346;p52"/>
          <p:cNvSpPr txBox="1"/>
          <p:nvPr/>
        </p:nvSpPr>
        <p:spPr>
          <a:xfrm>
            <a:off x="4976650" y="4861600"/>
            <a:ext cx="149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347" name="Google Shape;347;p52"/>
          <p:cNvSpPr txBox="1"/>
          <p:nvPr/>
        </p:nvSpPr>
        <p:spPr>
          <a:xfrm>
            <a:off x="258300" y="3123250"/>
            <a:ext cx="6209700" cy="1316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Char char="●"/>
            </a:pPr>
            <a:r>
              <a:rPr lang="en" sz="1600">
                <a:solidFill>
                  <a:schemeClr val="dk2"/>
                </a:solidFill>
              </a:rPr>
              <a:t>All analytic functions have over clauses -&gt; to define the rows used for the calculations</a:t>
            </a:r>
            <a:endParaRPr sz="1600">
              <a:solidFill>
                <a:schemeClr val="dk2"/>
              </a:solidFill>
            </a:endParaRPr>
          </a:p>
          <a:p>
            <a:pPr indent="-330200" lvl="0" marL="457200" rtl="0" algn="l">
              <a:lnSpc>
                <a:spcPct val="115000"/>
              </a:lnSpc>
              <a:spcBef>
                <a:spcPts val="0"/>
              </a:spcBef>
              <a:spcAft>
                <a:spcPts val="0"/>
              </a:spcAft>
              <a:buClr>
                <a:schemeClr val="dk2"/>
              </a:buClr>
              <a:buSzPts val="1600"/>
              <a:buChar char="●"/>
            </a:pPr>
            <a:r>
              <a:rPr lang="en" sz="1600">
                <a:solidFill>
                  <a:schemeClr val="dk2"/>
                </a:solidFill>
              </a:rPr>
              <a:t>3 optional parts: PARTITION BY (divides the rows into groups), ORDER BY (defines an ordering w/in the partitioning), and the window frame clause (identifies set of rows used)</a:t>
            </a:r>
            <a:endParaRPr sz="1600">
              <a:solidFill>
                <a:schemeClr val="dk2"/>
              </a:solidFill>
              <a:latin typeface="IBM Plex Sans"/>
              <a:ea typeface="IBM Plex Sans"/>
              <a:cs typeface="IBM Plex Sans"/>
              <a:sym typeface="IBM Plex Sans"/>
            </a:endParaRPr>
          </a:p>
          <a:p>
            <a:pPr indent="0" lvl="0" marL="457200" rtl="0" algn="l">
              <a:lnSpc>
                <a:spcPct val="115000"/>
              </a:lnSpc>
              <a:spcBef>
                <a:spcPts val="0"/>
              </a:spcBef>
              <a:spcAft>
                <a:spcPts val="0"/>
              </a:spcAft>
              <a:buNone/>
            </a:pPr>
            <a:r>
              <a:t/>
            </a:r>
            <a:endParaRPr sz="1800">
              <a:solidFill>
                <a:schemeClr val="dk2"/>
              </a:solidFill>
            </a:endParaRPr>
          </a:p>
        </p:txBody>
      </p:sp>
      <p:pic>
        <p:nvPicPr>
          <p:cNvPr id="348" name="Google Shape;348;p52"/>
          <p:cNvPicPr preferRelativeResize="0"/>
          <p:nvPr/>
        </p:nvPicPr>
        <p:blipFill>
          <a:blip r:embed="rId3">
            <a:alphaModFix/>
          </a:blip>
          <a:stretch>
            <a:fillRect/>
          </a:stretch>
        </p:blipFill>
        <p:spPr>
          <a:xfrm>
            <a:off x="258300" y="1190726"/>
            <a:ext cx="5771206" cy="1615600"/>
          </a:xfrm>
          <a:prstGeom prst="rect">
            <a:avLst/>
          </a:prstGeom>
          <a:noFill/>
          <a:ln>
            <a:noFill/>
          </a:ln>
        </p:spPr>
      </p:pic>
      <p:pic>
        <p:nvPicPr>
          <p:cNvPr id="349" name="Google Shape;349;p52"/>
          <p:cNvPicPr preferRelativeResize="0"/>
          <p:nvPr/>
        </p:nvPicPr>
        <p:blipFill rotWithShape="1">
          <a:blip r:embed="rId4">
            <a:alphaModFix/>
          </a:blip>
          <a:srcRect b="0" l="69317" r="0" t="0"/>
          <a:stretch/>
        </p:blipFill>
        <p:spPr>
          <a:xfrm>
            <a:off x="6369300" y="745300"/>
            <a:ext cx="1853410" cy="2263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3"/>
          <p:cNvSpPr/>
          <p:nvPr/>
        </p:nvSpPr>
        <p:spPr>
          <a:xfrm>
            <a:off x="472400" y="686850"/>
            <a:ext cx="30201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53"/>
          <p:cNvSpPr txBox="1"/>
          <p:nvPr>
            <p:ph type="title"/>
          </p:nvPr>
        </p:nvSpPr>
        <p:spPr>
          <a:xfrm>
            <a:off x="431300" y="285075"/>
            <a:ext cx="6668700" cy="47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3 Types</a:t>
            </a:r>
            <a:endParaRPr b="1">
              <a:latin typeface="IBM Plex Sans"/>
              <a:ea typeface="IBM Plex Sans"/>
              <a:cs typeface="IBM Plex Sans"/>
              <a:sym typeface="IBM Plex Sans"/>
            </a:endParaRPr>
          </a:p>
        </p:txBody>
      </p:sp>
      <p:sp>
        <p:nvSpPr>
          <p:cNvPr id="356" name="Google Shape;356;p53"/>
          <p:cNvSpPr txBox="1"/>
          <p:nvPr/>
        </p:nvSpPr>
        <p:spPr>
          <a:xfrm>
            <a:off x="6526625" y="4861600"/>
            <a:ext cx="2517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357" name="Google Shape;357;p53"/>
          <p:cNvSpPr txBox="1"/>
          <p:nvPr/>
        </p:nvSpPr>
        <p:spPr>
          <a:xfrm>
            <a:off x="4976650" y="4861600"/>
            <a:ext cx="149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grpSp>
        <p:nvGrpSpPr>
          <p:cNvPr id="358" name="Google Shape;358;p53"/>
          <p:cNvGrpSpPr/>
          <p:nvPr/>
        </p:nvGrpSpPr>
        <p:grpSpPr>
          <a:xfrm>
            <a:off x="779373" y="1244300"/>
            <a:ext cx="2297818" cy="3182853"/>
            <a:chOff x="1118224" y="283725"/>
            <a:chExt cx="2090826" cy="4076400"/>
          </a:xfrm>
        </p:grpSpPr>
        <p:sp>
          <p:nvSpPr>
            <p:cNvPr id="359" name="Google Shape;359;p53"/>
            <p:cNvSpPr/>
            <p:nvPr/>
          </p:nvSpPr>
          <p:spPr>
            <a:xfrm>
              <a:off x="1178650" y="283725"/>
              <a:ext cx="2030400" cy="4076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3"/>
            <p:cNvSpPr/>
            <p:nvPr/>
          </p:nvSpPr>
          <p:spPr>
            <a:xfrm>
              <a:off x="1118224" y="341749"/>
              <a:ext cx="2048100" cy="2490600"/>
            </a:xfrm>
            <a:prstGeom prst="rect">
              <a:avLst/>
            </a:prstGeom>
            <a:solidFill>
              <a:srgbClr val="FFFFFF"/>
            </a:solidFill>
            <a:ln cap="flat" cmpd="sng" w="1905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3"/>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5CDF"/>
                  </a:solidFill>
                  <a:latin typeface="Roboto Medium"/>
                  <a:ea typeface="Roboto Medium"/>
                  <a:cs typeface="Roboto Medium"/>
                  <a:sym typeface="Roboto Medium"/>
                </a:rPr>
                <a:t>Analytic Aggregate functions</a:t>
              </a:r>
              <a:endParaRPr sz="1200">
                <a:solidFill>
                  <a:srgbClr val="0D5CDF"/>
                </a:solidFill>
                <a:latin typeface="Roboto Medium"/>
                <a:ea typeface="Roboto Medium"/>
                <a:cs typeface="Roboto Medium"/>
                <a:sym typeface="Roboto Medium"/>
              </a:endParaRPr>
            </a:p>
          </p:txBody>
        </p:sp>
        <p:sp>
          <p:nvSpPr>
            <p:cNvPr id="362" name="Google Shape;362;p53"/>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0D5CDF"/>
                  </a:solidFill>
                  <a:latin typeface="Roboto"/>
                  <a:ea typeface="Roboto"/>
                  <a:cs typeface="Roboto"/>
                  <a:sym typeface="Roboto"/>
                </a:rPr>
                <a:t>Regular aggregate functions = 1 calculation returned</a:t>
              </a:r>
              <a:endParaRPr sz="800">
                <a:solidFill>
                  <a:srgbClr val="0D5CDF"/>
                </a:solidFill>
                <a:latin typeface="Roboto"/>
                <a:ea typeface="Roboto"/>
                <a:cs typeface="Roboto"/>
                <a:sym typeface="Roboto"/>
              </a:endParaRPr>
            </a:p>
            <a:p>
              <a:pPr indent="0" lvl="0" marL="0" rtl="0" algn="l">
                <a:lnSpc>
                  <a:spcPct val="115000"/>
                </a:lnSpc>
                <a:spcBef>
                  <a:spcPts val="0"/>
                </a:spcBef>
                <a:spcAft>
                  <a:spcPts val="0"/>
                </a:spcAft>
                <a:buNone/>
              </a:pPr>
              <a:r>
                <a:rPr lang="en" sz="800">
                  <a:solidFill>
                    <a:srgbClr val="0D5CDF"/>
                  </a:solidFill>
                  <a:latin typeface="Roboto"/>
                  <a:ea typeface="Roboto"/>
                  <a:cs typeface="Roboto"/>
                  <a:sym typeface="Roboto"/>
                </a:rPr>
                <a:t>Analytic aggregate functions = 1 per row selected by the over clause</a:t>
              </a:r>
              <a:endParaRPr sz="800">
                <a:solidFill>
                  <a:srgbClr val="0D5CDF"/>
                </a:solidFill>
                <a:latin typeface="Roboto"/>
                <a:ea typeface="Roboto"/>
                <a:cs typeface="Roboto"/>
                <a:sym typeface="Roboto"/>
              </a:endParaRPr>
            </a:p>
          </p:txBody>
        </p:sp>
        <p:sp>
          <p:nvSpPr>
            <p:cNvPr id="363" name="Google Shape;363;p53"/>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0D5CDF"/>
                  </a:solidFill>
                  <a:latin typeface="Roboto"/>
                  <a:ea typeface="Roboto"/>
                  <a:cs typeface="Roboto"/>
                  <a:sym typeface="Roboto"/>
                </a:rPr>
                <a:t>1.</a:t>
              </a:r>
              <a:endParaRPr sz="4000">
                <a:solidFill>
                  <a:srgbClr val="0D5CDF"/>
                </a:solidFill>
                <a:latin typeface="Roboto Thin"/>
                <a:ea typeface="Roboto Thin"/>
                <a:cs typeface="Roboto Thin"/>
                <a:sym typeface="Roboto Thin"/>
              </a:endParaRPr>
            </a:p>
          </p:txBody>
        </p:sp>
        <p:sp>
          <p:nvSpPr>
            <p:cNvPr id="364" name="Google Shape;364;p53"/>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3"/>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MIN() or MAX()</a:t>
              </a:r>
              <a:r>
                <a:rPr lang="en" sz="800">
                  <a:solidFill>
                    <a:srgbClr val="FFFFFF"/>
                  </a:solidFill>
                  <a:latin typeface="Roboto"/>
                  <a:ea typeface="Roboto"/>
                  <a:cs typeface="Roboto"/>
                  <a:sym typeface="Roboto"/>
                </a:rPr>
                <a:t> </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AVG()</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SUM()</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COUNT()</a:t>
              </a:r>
              <a:endParaRPr sz="800">
                <a:solidFill>
                  <a:srgbClr val="FFFFFF"/>
                </a:solidFill>
                <a:latin typeface="Roboto"/>
                <a:ea typeface="Roboto"/>
                <a:cs typeface="Roboto"/>
                <a:sym typeface="Roboto"/>
              </a:endParaRPr>
            </a:p>
          </p:txBody>
        </p:sp>
      </p:grpSp>
      <p:grpSp>
        <p:nvGrpSpPr>
          <p:cNvPr id="366" name="Google Shape;366;p53"/>
          <p:cNvGrpSpPr/>
          <p:nvPr/>
        </p:nvGrpSpPr>
        <p:grpSpPr>
          <a:xfrm>
            <a:off x="3328545" y="1244476"/>
            <a:ext cx="2365143" cy="3182853"/>
            <a:chOff x="1118224" y="283725"/>
            <a:chExt cx="2090826" cy="4076400"/>
          </a:xfrm>
        </p:grpSpPr>
        <p:sp>
          <p:nvSpPr>
            <p:cNvPr id="367" name="Google Shape;367;p53"/>
            <p:cNvSpPr/>
            <p:nvPr/>
          </p:nvSpPr>
          <p:spPr>
            <a:xfrm>
              <a:off x="1178650" y="283725"/>
              <a:ext cx="2030400" cy="4076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3"/>
            <p:cNvSpPr/>
            <p:nvPr/>
          </p:nvSpPr>
          <p:spPr>
            <a:xfrm>
              <a:off x="1118224" y="341749"/>
              <a:ext cx="2048100" cy="2490600"/>
            </a:xfrm>
            <a:prstGeom prst="rect">
              <a:avLst/>
            </a:prstGeom>
            <a:solidFill>
              <a:srgbClr val="FFFFFF"/>
            </a:solidFill>
            <a:ln cap="flat" cmpd="sng" w="1905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3"/>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5CDF"/>
                  </a:solidFill>
                  <a:latin typeface="Roboto Medium"/>
                  <a:ea typeface="Roboto Medium"/>
                  <a:cs typeface="Roboto Medium"/>
                  <a:sym typeface="Roboto Medium"/>
                </a:rPr>
                <a:t>Analytic Navigation Functions</a:t>
              </a:r>
              <a:endParaRPr sz="1200">
                <a:solidFill>
                  <a:srgbClr val="0D5CDF"/>
                </a:solidFill>
                <a:latin typeface="Roboto Medium"/>
                <a:ea typeface="Roboto Medium"/>
                <a:cs typeface="Roboto Medium"/>
                <a:sym typeface="Roboto Medium"/>
              </a:endParaRPr>
            </a:p>
          </p:txBody>
        </p:sp>
        <p:sp>
          <p:nvSpPr>
            <p:cNvPr id="370" name="Google Shape;370;p53"/>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0D5CDF"/>
                  </a:solidFill>
                  <a:latin typeface="Roboto"/>
                  <a:ea typeface="Roboto"/>
                  <a:cs typeface="Roboto"/>
                  <a:sym typeface="Roboto"/>
                </a:rPr>
                <a:t>Return a value to each row that is usually from another row than the current</a:t>
              </a:r>
              <a:endParaRPr sz="700">
                <a:solidFill>
                  <a:srgbClr val="0D5CDF"/>
                </a:solidFill>
                <a:latin typeface="Roboto"/>
                <a:ea typeface="Roboto"/>
                <a:cs typeface="Roboto"/>
                <a:sym typeface="Roboto"/>
              </a:endParaRPr>
            </a:p>
          </p:txBody>
        </p:sp>
        <p:sp>
          <p:nvSpPr>
            <p:cNvPr id="371" name="Google Shape;371;p53"/>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0D5CDF"/>
                  </a:solidFill>
                  <a:latin typeface="Roboto"/>
                  <a:ea typeface="Roboto"/>
                  <a:cs typeface="Roboto"/>
                  <a:sym typeface="Roboto"/>
                </a:rPr>
                <a:t>2.</a:t>
              </a:r>
              <a:endParaRPr sz="4000">
                <a:solidFill>
                  <a:srgbClr val="0D5CDF"/>
                </a:solidFill>
                <a:latin typeface="Roboto Thin"/>
                <a:ea typeface="Roboto Thin"/>
                <a:cs typeface="Roboto Thin"/>
                <a:sym typeface="Roboto Thin"/>
              </a:endParaRPr>
            </a:p>
          </p:txBody>
        </p:sp>
        <p:sp>
          <p:nvSpPr>
            <p:cNvPr id="372" name="Google Shape;372;p53"/>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3"/>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FIRST_VALUE() or LAST_VALUE()</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LEAD() or LAG()</a:t>
              </a:r>
              <a:endParaRPr sz="8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700">
                <a:solidFill>
                  <a:srgbClr val="FFFFFF"/>
                </a:solidFill>
                <a:latin typeface="Roboto"/>
                <a:ea typeface="Roboto"/>
                <a:cs typeface="Roboto"/>
                <a:sym typeface="Roboto"/>
              </a:endParaRPr>
            </a:p>
          </p:txBody>
        </p:sp>
      </p:grpSp>
      <p:grpSp>
        <p:nvGrpSpPr>
          <p:cNvPr id="374" name="Google Shape;374;p53"/>
          <p:cNvGrpSpPr/>
          <p:nvPr/>
        </p:nvGrpSpPr>
        <p:grpSpPr>
          <a:xfrm>
            <a:off x="5877747" y="1244356"/>
            <a:ext cx="2174250" cy="3182853"/>
            <a:chOff x="1118224" y="283725"/>
            <a:chExt cx="2090826" cy="4076400"/>
          </a:xfrm>
        </p:grpSpPr>
        <p:sp>
          <p:nvSpPr>
            <p:cNvPr id="375" name="Google Shape;375;p53"/>
            <p:cNvSpPr/>
            <p:nvPr/>
          </p:nvSpPr>
          <p:spPr>
            <a:xfrm>
              <a:off x="1178650" y="283725"/>
              <a:ext cx="2030400" cy="4076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3"/>
            <p:cNvSpPr/>
            <p:nvPr/>
          </p:nvSpPr>
          <p:spPr>
            <a:xfrm>
              <a:off x="1118224" y="341749"/>
              <a:ext cx="2048100" cy="2490600"/>
            </a:xfrm>
            <a:prstGeom prst="rect">
              <a:avLst/>
            </a:prstGeom>
            <a:solidFill>
              <a:srgbClr val="FFFFFF"/>
            </a:solidFill>
            <a:ln cap="flat" cmpd="sng" w="1905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3"/>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5CDF"/>
                  </a:solidFill>
                  <a:latin typeface="Roboto Medium"/>
                  <a:ea typeface="Roboto Medium"/>
                  <a:cs typeface="Roboto Medium"/>
                  <a:sym typeface="Roboto Medium"/>
                </a:rPr>
                <a:t>Analytic Numbering Functions</a:t>
              </a:r>
              <a:endParaRPr sz="1200">
                <a:solidFill>
                  <a:srgbClr val="0D5CDF"/>
                </a:solidFill>
                <a:latin typeface="Roboto Medium"/>
                <a:ea typeface="Roboto Medium"/>
                <a:cs typeface="Roboto Medium"/>
                <a:sym typeface="Roboto Medium"/>
              </a:endParaRPr>
            </a:p>
          </p:txBody>
        </p:sp>
        <p:sp>
          <p:nvSpPr>
            <p:cNvPr id="378" name="Google Shape;378;p53"/>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0D5CDF"/>
                  </a:solidFill>
                  <a:latin typeface="Roboto"/>
                  <a:ea typeface="Roboto"/>
                  <a:cs typeface="Roboto"/>
                  <a:sym typeface="Roboto"/>
                </a:rPr>
                <a:t>Return values based on order to </a:t>
              </a:r>
              <a:r>
                <a:rPr lang="en" sz="800">
                  <a:solidFill>
                    <a:srgbClr val="0D5CDF"/>
                  </a:solidFill>
                  <a:latin typeface="Roboto"/>
                  <a:ea typeface="Roboto"/>
                  <a:cs typeface="Roboto"/>
                  <a:sym typeface="Roboto"/>
                </a:rPr>
                <a:t>each</a:t>
              </a:r>
              <a:r>
                <a:rPr lang="en" sz="800">
                  <a:solidFill>
                    <a:srgbClr val="0D5CDF"/>
                  </a:solidFill>
                  <a:latin typeface="Roboto"/>
                  <a:ea typeface="Roboto"/>
                  <a:cs typeface="Roboto"/>
                  <a:sym typeface="Roboto"/>
                </a:rPr>
                <a:t> row</a:t>
              </a:r>
              <a:endParaRPr sz="700">
                <a:solidFill>
                  <a:srgbClr val="0D5CDF"/>
                </a:solidFill>
                <a:latin typeface="Roboto"/>
                <a:ea typeface="Roboto"/>
                <a:cs typeface="Roboto"/>
                <a:sym typeface="Roboto"/>
              </a:endParaRPr>
            </a:p>
          </p:txBody>
        </p:sp>
        <p:sp>
          <p:nvSpPr>
            <p:cNvPr id="379" name="Google Shape;379;p53"/>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0D5CDF"/>
                  </a:solidFill>
                  <a:latin typeface="Roboto"/>
                  <a:ea typeface="Roboto"/>
                  <a:cs typeface="Roboto"/>
                  <a:sym typeface="Roboto"/>
                </a:rPr>
                <a:t>3.</a:t>
              </a:r>
              <a:endParaRPr sz="4000">
                <a:solidFill>
                  <a:srgbClr val="0D5CDF"/>
                </a:solidFill>
                <a:latin typeface="Roboto Thin"/>
                <a:ea typeface="Roboto Thin"/>
                <a:cs typeface="Roboto Thin"/>
                <a:sym typeface="Roboto Thin"/>
              </a:endParaRPr>
            </a:p>
          </p:txBody>
        </p:sp>
        <p:sp>
          <p:nvSpPr>
            <p:cNvPr id="380" name="Google Shape;380;p53"/>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3"/>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ROW_NUMBER()</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RANK()</a:t>
              </a:r>
              <a:endParaRPr sz="8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700">
                <a:solidFill>
                  <a:srgbClr val="FFFFFF"/>
                </a:solidFill>
                <a:latin typeface="Roboto"/>
                <a:ea typeface="Roboto"/>
                <a:cs typeface="Roboto"/>
                <a:sym typeface="Roboto"/>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7"/>
          <p:cNvPicPr preferRelativeResize="0"/>
          <p:nvPr/>
        </p:nvPicPr>
        <p:blipFill rotWithShape="1">
          <a:blip r:embed="rId3">
            <a:alphaModFix/>
          </a:blip>
          <a:srcRect b="9132" l="0" r="0" t="0"/>
          <a:stretch/>
        </p:blipFill>
        <p:spPr>
          <a:xfrm>
            <a:off x="3167875" y="2891375"/>
            <a:ext cx="2378053" cy="1967700"/>
          </a:xfrm>
          <a:prstGeom prst="rect">
            <a:avLst/>
          </a:prstGeom>
          <a:noFill/>
          <a:ln>
            <a:noFill/>
          </a:ln>
        </p:spPr>
      </p:pic>
      <p:sp>
        <p:nvSpPr>
          <p:cNvPr id="125" name="Google Shape;125;p27"/>
          <p:cNvSpPr/>
          <p:nvPr/>
        </p:nvSpPr>
        <p:spPr>
          <a:xfrm flipH="1">
            <a:off x="397800" y="380600"/>
            <a:ext cx="8030700" cy="1967700"/>
          </a:xfrm>
          <a:prstGeom prst="wedgeRectCallout">
            <a:avLst>
              <a:gd fmla="val -5630" name="adj1"/>
              <a:gd fmla="val 7923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6" name="Google Shape;126;p27"/>
          <p:cNvPicPr preferRelativeResize="0"/>
          <p:nvPr/>
        </p:nvPicPr>
        <p:blipFill>
          <a:blip r:embed="rId4">
            <a:alphaModFix/>
          </a:blip>
          <a:stretch>
            <a:fillRect/>
          </a:stretch>
        </p:blipFill>
        <p:spPr>
          <a:xfrm>
            <a:off x="528850" y="473200"/>
            <a:ext cx="7765499" cy="1782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Analytic Functions Example Code</a:t>
            </a:r>
            <a:endParaRPr/>
          </a:p>
        </p:txBody>
      </p:sp>
      <p:pic>
        <p:nvPicPr>
          <p:cNvPr id="387" name="Google Shape;387;p54"/>
          <p:cNvPicPr preferRelativeResize="0"/>
          <p:nvPr/>
        </p:nvPicPr>
        <p:blipFill>
          <a:blip r:embed="rId3">
            <a:alphaModFix/>
          </a:blip>
          <a:stretch>
            <a:fillRect/>
          </a:stretch>
        </p:blipFill>
        <p:spPr>
          <a:xfrm>
            <a:off x="163775" y="1271650"/>
            <a:ext cx="3885924" cy="2856499"/>
          </a:xfrm>
          <a:prstGeom prst="rect">
            <a:avLst/>
          </a:prstGeom>
          <a:noFill/>
          <a:ln>
            <a:noFill/>
          </a:ln>
        </p:spPr>
      </p:pic>
      <p:pic>
        <p:nvPicPr>
          <p:cNvPr id="388" name="Google Shape;388;p54"/>
          <p:cNvPicPr preferRelativeResize="0"/>
          <p:nvPr/>
        </p:nvPicPr>
        <p:blipFill>
          <a:blip r:embed="rId4">
            <a:alphaModFix/>
          </a:blip>
          <a:stretch>
            <a:fillRect/>
          </a:stretch>
        </p:blipFill>
        <p:spPr>
          <a:xfrm>
            <a:off x="4271650" y="1271651"/>
            <a:ext cx="4560650" cy="1376199"/>
          </a:xfrm>
          <a:prstGeom prst="rect">
            <a:avLst/>
          </a:prstGeom>
          <a:noFill/>
          <a:ln>
            <a:noFill/>
          </a:ln>
        </p:spPr>
      </p:pic>
      <p:pic>
        <p:nvPicPr>
          <p:cNvPr id="389" name="Google Shape;389;p54"/>
          <p:cNvPicPr preferRelativeResize="0"/>
          <p:nvPr/>
        </p:nvPicPr>
        <p:blipFill>
          <a:blip r:embed="rId5">
            <a:alphaModFix/>
          </a:blip>
          <a:stretch>
            <a:fillRect/>
          </a:stretch>
        </p:blipFill>
        <p:spPr>
          <a:xfrm>
            <a:off x="4379513" y="3030695"/>
            <a:ext cx="4344924" cy="1504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5"/>
          <p:cNvSpPr/>
          <p:nvPr/>
        </p:nvSpPr>
        <p:spPr>
          <a:xfrm>
            <a:off x="472400" y="686850"/>
            <a:ext cx="55716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55"/>
          <p:cNvSpPr txBox="1"/>
          <p:nvPr>
            <p:ph type="title"/>
          </p:nvPr>
        </p:nvSpPr>
        <p:spPr>
          <a:xfrm>
            <a:off x="431300" y="285075"/>
            <a:ext cx="6668700" cy="47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Exercise 2 - Analytic Functions</a:t>
            </a:r>
            <a:endParaRPr b="1">
              <a:latin typeface="IBM Plex Sans"/>
              <a:ea typeface="IBM Plex Sans"/>
              <a:cs typeface="IBM Plex Sans"/>
              <a:sym typeface="IBM Plex Sans"/>
            </a:endParaRPr>
          </a:p>
        </p:txBody>
      </p:sp>
      <p:sp>
        <p:nvSpPr>
          <p:cNvPr id="396" name="Google Shape;396;p55"/>
          <p:cNvSpPr txBox="1"/>
          <p:nvPr/>
        </p:nvSpPr>
        <p:spPr>
          <a:xfrm>
            <a:off x="6526625" y="4861600"/>
            <a:ext cx="2517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397" name="Google Shape;397;p55"/>
          <p:cNvSpPr txBox="1"/>
          <p:nvPr/>
        </p:nvSpPr>
        <p:spPr>
          <a:xfrm>
            <a:off x="4976650" y="4861600"/>
            <a:ext cx="149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398" name="Google Shape;398;p55"/>
          <p:cNvSpPr txBox="1"/>
          <p:nvPr/>
        </p:nvSpPr>
        <p:spPr>
          <a:xfrm>
            <a:off x="472400" y="1020125"/>
            <a:ext cx="8319300" cy="375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9900FF"/>
                </a:solidFill>
                <a:latin typeface="IBM Plex Sans"/>
                <a:ea typeface="IBM Plex Sans"/>
                <a:cs typeface="IBM Plex Sans"/>
                <a:sym typeface="IBM Plex Sans"/>
              </a:rPr>
              <a:t>Dataset used → </a:t>
            </a:r>
            <a:r>
              <a:rPr b="1" lang="en" sz="1600">
                <a:solidFill>
                  <a:srgbClr val="9900FF"/>
                </a:solidFill>
                <a:latin typeface="IBM Plex Sans"/>
                <a:ea typeface="IBM Plex Sans"/>
                <a:cs typeface="IBM Plex Sans"/>
                <a:sym typeface="IBM Plex Sans"/>
              </a:rPr>
              <a:t>tutorial.dc_bikeshare_q1_2012 </a:t>
            </a:r>
            <a:endParaRPr b="1" sz="1600">
              <a:solidFill>
                <a:srgbClr val="9900FF"/>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b="1" lang="en">
                <a:solidFill>
                  <a:srgbClr val="9900FF"/>
                </a:solidFill>
                <a:latin typeface="IBM Plex Sans"/>
                <a:ea typeface="IBM Plex Sans"/>
                <a:cs typeface="IBM Plex Sans"/>
                <a:sym typeface="IBM Plex Sans"/>
              </a:rPr>
              <a:t>Limit to rides that occurred before Jan. 5, 2012</a:t>
            </a:r>
            <a:endParaRPr b="1">
              <a:solidFill>
                <a:srgbClr val="9900FF"/>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t/>
            </a:r>
            <a:endParaRPr b="1">
              <a:solidFill>
                <a:srgbClr val="9900FF"/>
              </a:solidFill>
              <a:latin typeface="IBM Plex Sans"/>
              <a:ea typeface="IBM Plex Sans"/>
              <a:cs typeface="IBM Plex Sans"/>
              <a:sym typeface="IBM Plex Sans"/>
            </a:endParaRPr>
          </a:p>
          <a:p>
            <a:pPr indent="-342900" lvl="0" marL="457200" rtl="0" algn="l">
              <a:lnSpc>
                <a:spcPct val="115000"/>
              </a:lnSpc>
              <a:spcBef>
                <a:spcPts val="0"/>
              </a:spcBef>
              <a:spcAft>
                <a:spcPts val="0"/>
              </a:spcAft>
              <a:buClr>
                <a:schemeClr val="dk2"/>
              </a:buClr>
              <a:buSzPts val="1800"/>
              <a:buFont typeface="IBM Plex Sans"/>
              <a:buAutoNum type="arabicPeriod"/>
            </a:pPr>
            <a:r>
              <a:rPr lang="en" sz="1800">
                <a:solidFill>
                  <a:schemeClr val="dk2"/>
                </a:solidFill>
                <a:latin typeface="IBM Plex Sans"/>
                <a:ea typeface="IBM Plex Sans"/>
                <a:cs typeface="IBM Plex Sans"/>
                <a:sym typeface="IBM Plex Sans"/>
              </a:rPr>
              <a:t>Write a query that shows a running average of the duration of bike rides, but grouped by end_terminal</a:t>
            </a:r>
            <a:endParaRPr sz="1800">
              <a:solidFill>
                <a:schemeClr val="dk2"/>
              </a:solidFill>
              <a:latin typeface="IBM Plex Sans"/>
              <a:ea typeface="IBM Plex Sans"/>
              <a:cs typeface="IBM Plex Sans"/>
              <a:sym typeface="IBM Plex Sans"/>
            </a:endParaRPr>
          </a:p>
          <a:p>
            <a:pPr indent="-342900" lvl="0" marL="457200" rtl="0" algn="l">
              <a:lnSpc>
                <a:spcPct val="115000"/>
              </a:lnSpc>
              <a:spcBef>
                <a:spcPts val="0"/>
              </a:spcBef>
              <a:spcAft>
                <a:spcPts val="0"/>
              </a:spcAft>
              <a:buClr>
                <a:schemeClr val="dk2"/>
              </a:buClr>
              <a:buSzPts val="1800"/>
              <a:buFont typeface="IBM Plex Sans"/>
              <a:buAutoNum type="arabicPeriod"/>
            </a:pPr>
            <a:r>
              <a:rPr lang="en" sz="1800">
                <a:solidFill>
                  <a:schemeClr val="dk2"/>
                </a:solidFill>
                <a:latin typeface="IBM Plex Sans"/>
                <a:ea typeface="IBM Plex Sans"/>
                <a:cs typeface="IBM Plex Sans"/>
                <a:sym typeface="IBM Plex Sans"/>
              </a:rPr>
              <a:t>Write a query using the LAG() function to the calculate the difference of duration seconds between rows</a:t>
            </a:r>
            <a:endParaRPr sz="1800">
              <a:solidFill>
                <a:schemeClr val="dk2"/>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t/>
            </a:r>
            <a:endParaRPr sz="1800">
              <a:solidFill>
                <a:schemeClr val="dk2"/>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lang="en" sz="1800">
                <a:solidFill>
                  <a:srgbClr val="FF0000"/>
                </a:solidFill>
                <a:latin typeface="IBM Plex Sans"/>
                <a:ea typeface="IBM Plex Sans"/>
                <a:cs typeface="IBM Plex Sans"/>
                <a:sym typeface="IBM Plex Sans"/>
              </a:rPr>
              <a:t>Tougher Question:</a:t>
            </a:r>
            <a:endParaRPr sz="1800">
              <a:solidFill>
                <a:srgbClr val="FF0000"/>
              </a:solidFill>
              <a:latin typeface="IBM Plex Sans"/>
              <a:ea typeface="IBM Plex Sans"/>
              <a:cs typeface="IBM Plex Sans"/>
              <a:sym typeface="IBM Plex Sans"/>
            </a:endParaRPr>
          </a:p>
          <a:p>
            <a:pPr indent="-342900" lvl="0" marL="457200" rtl="0" algn="l">
              <a:lnSpc>
                <a:spcPct val="115000"/>
              </a:lnSpc>
              <a:spcBef>
                <a:spcPts val="1500"/>
              </a:spcBef>
              <a:spcAft>
                <a:spcPts val="0"/>
              </a:spcAft>
              <a:buClr>
                <a:srgbClr val="FF0000"/>
              </a:buClr>
              <a:buSzPts val="1800"/>
              <a:buFont typeface="IBM Plex Sans"/>
              <a:buAutoNum type="arabicPeriod"/>
            </a:pPr>
            <a:r>
              <a:rPr lang="en" sz="1800">
                <a:solidFill>
                  <a:schemeClr val="dk2"/>
                </a:solidFill>
                <a:latin typeface="IBM Plex Sans"/>
                <a:ea typeface="IBM Plex Sans"/>
                <a:cs typeface="IBM Plex Sans"/>
                <a:sym typeface="IBM Plex Sans"/>
              </a:rPr>
              <a:t>Write a query that shows the 5 longest rides from each starting terminal, ordered by terminal, and longest to shortest rides within each terminal.</a:t>
            </a:r>
            <a:endParaRPr sz="1800">
              <a:solidFill>
                <a:schemeClr val="dk2"/>
              </a:solidFill>
              <a:latin typeface="IBM Plex Sans"/>
              <a:ea typeface="IBM Plex Sans"/>
              <a:cs typeface="IBM Plex Sans"/>
              <a:sym typeface="IBM Plex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8F6"/>
        </a:solidFill>
      </p:bgPr>
    </p:bg>
    <p:spTree>
      <p:nvGrpSpPr>
        <p:cNvPr id="402" name="Shape 402"/>
        <p:cNvGrpSpPr/>
        <p:nvPr/>
      </p:nvGrpSpPr>
      <p:grpSpPr>
        <a:xfrm>
          <a:off x="0" y="0"/>
          <a:ext cx="0" cy="0"/>
          <a:chOff x="0" y="0"/>
          <a:chExt cx="0" cy="0"/>
        </a:xfrm>
      </p:grpSpPr>
      <p:sp>
        <p:nvSpPr>
          <p:cNvPr id="403" name="Google Shape;403;p56"/>
          <p:cNvSpPr/>
          <p:nvPr/>
        </p:nvSpPr>
        <p:spPr>
          <a:xfrm>
            <a:off x="472400" y="686850"/>
            <a:ext cx="37032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56"/>
          <p:cNvSpPr txBox="1"/>
          <p:nvPr>
            <p:ph type="title"/>
          </p:nvPr>
        </p:nvSpPr>
        <p:spPr>
          <a:xfrm>
            <a:off x="431300" y="285075"/>
            <a:ext cx="6668700" cy="47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Exercise 2 - Solutions</a:t>
            </a:r>
            <a:endParaRPr b="1">
              <a:latin typeface="IBM Plex Sans"/>
              <a:ea typeface="IBM Plex Sans"/>
              <a:cs typeface="IBM Plex Sans"/>
              <a:sym typeface="IBM Plex Sans"/>
            </a:endParaRPr>
          </a:p>
        </p:txBody>
      </p:sp>
      <p:sp>
        <p:nvSpPr>
          <p:cNvPr id="405" name="Google Shape;405;p56"/>
          <p:cNvSpPr txBox="1"/>
          <p:nvPr/>
        </p:nvSpPr>
        <p:spPr>
          <a:xfrm>
            <a:off x="6526625" y="4861600"/>
            <a:ext cx="2517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406" name="Google Shape;406;p56"/>
          <p:cNvSpPr txBox="1"/>
          <p:nvPr/>
        </p:nvSpPr>
        <p:spPr>
          <a:xfrm>
            <a:off x="4976650" y="4861600"/>
            <a:ext cx="149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407" name="Google Shape;407;p56"/>
          <p:cNvSpPr txBox="1"/>
          <p:nvPr/>
        </p:nvSpPr>
        <p:spPr>
          <a:xfrm>
            <a:off x="472400" y="1054000"/>
            <a:ext cx="7284000" cy="3807600"/>
          </a:xfrm>
          <a:prstGeom prst="rect">
            <a:avLst/>
          </a:prstGeom>
          <a:noFill/>
          <a:ln>
            <a:noFill/>
          </a:ln>
        </p:spPr>
        <p:txBody>
          <a:bodyPr anchorCtr="0" anchor="t" bIns="91425" lIns="91425" spcFirstLastPara="1" rIns="91425" wrap="square" tIns="91425">
            <a:noAutofit/>
          </a:bodyPr>
          <a:lstStyle/>
          <a:p>
            <a:pPr indent="-285750" lvl="0" marL="457200" marR="114300" rtl="0" algn="l">
              <a:spcBef>
                <a:spcPts val="0"/>
              </a:spcBef>
              <a:spcAft>
                <a:spcPts val="0"/>
              </a:spcAft>
              <a:buSzPts val="900"/>
              <a:buFont typeface="IBM Plex Sans"/>
              <a:buAutoNum type="arabicPeriod"/>
            </a:pPr>
            <a:r>
              <a:rPr lang="en" sz="900">
                <a:latin typeface="IBM Plex Sans"/>
                <a:ea typeface="IBM Plex Sans"/>
                <a:cs typeface="IBM Plex Sans"/>
                <a:sym typeface="IBM Plex Sans"/>
              </a:rPr>
              <a:t>SELECT end_terminal,</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duration_seconds,</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AVG(duration_seconds) OVER</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(PARTITION BY end_terminal ORDER BY duration_seconds)</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AS running_avg</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FROM tutorial.dc_bikeshare_q1_2012</a:t>
            </a:r>
            <a:endParaRPr sz="900">
              <a:latin typeface="IBM Plex Sans"/>
              <a:ea typeface="IBM Plex Sans"/>
              <a:cs typeface="IBM Plex Sans"/>
              <a:sym typeface="IBM Plex Sans"/>
            </a:endParaRPr>
          </a:p>
          <a:p>
            <a:pPr indent="0" lvl="0" marL="114300" marR="114300" rtl="0" algn="l">
              <a:spcBef>
                <a:spcPts val="0"/>
              </a:spcBef>
              <a:spcAft>
                <a:spcPts val="0"/>
              </a:spcAft>
              <a:buNone/>
            </a:pPr>
            <a:r>
              <a:rPr lang="en" sz="900">
                <a:latin typeface="IBM Plex Sans"/>
                <a:ea typeface="IBM Plex Sans"/>
                <a:cs typeface="IBM Plex Sans"/>
                <a:sym typeface="IBM Plex Sans"/>
              </a:rPr>
              <a:t> WHERE start_time &lt; '2012-01-05'</a:t>
            </a:r>
            <a:endParaRPr sz="900">
              <a:latin typeface="IBM Plex Sans"/>
              <a:ea typeface="IBM Plex Sans"/>
              <a:cs typeface="IBM Plex Sans"/>
              <a:sym typeface="IBM Plex Sans"/>
            </a:endParaRPr>
          </a:p>
          <a:p>
            <a:pPr indent="0" lvl="0" marL="114300" marR="114300" rtl="0" algn="l">
              <a:lnSpc>
                <a:spcPct val="100000"/>
              </a:lnSpc>
              <a:spcBef>
                <a:spcPts val="0"/>
              </a:spcBef>
              <a:spcAft>
                <a:spcPts val="0"/>
              </a:spcAft>
              <a:buNone/>
            </a:pPr>
            <a:r>
              <a:t/>
            </a:r>
            <a:endParaRPr sz="900">
              <a:latin typeface="IBM Plex Sans"/>
              <a:ea typeface="IBM Plex Sans"/>
              <a:cs typeface="IBM Plex Sans"/>
              <a:sym typeface="IBM Plex Sans"/>
            </a:endParaRPr>
          </a:p>
          <a:p>
            <a:pPr indent="-285750" lvl="0" marL="457200" marR="114300" rtl="0" algn="l">
              <a:spcBef>
                <a:spcPts val="0"/>
              </a:spcBef>
              <a:spcAft>
                <a:spcPts val="0"/>
              </a:spcAft>
              <a:buSzPts val="900"/>
              <a:buFont typeface="IBM Plex Sans"/>
              <a:buAutoNum type="arabicPeriod"/>
            </a:pPr>
            <a:r>
              <a:rPr lang="en" sz="900">
                <a:latin typeface="IBM Plex Sans"/>
                <a:ea typeface="IBM Plex Sans"/>
                <a:cs typeface="IBM Plex Sans"/>
                <a:sym typeface="IBM Plex Sans"/>
              </a:rPr>
              <a:t>SELECT start_terminal,</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duration_seconds,</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duration_seconds -LAG(duration_seconds, 1) OVER</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(PARTITION BY start_terminal ORDER BY duration_seconds)</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AS difference</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FROM tutorial.dc_bikeshare_q1_2012</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WHERE start_time &lt; '2012-01-05'</a:t>
            </a:r>
            <a:endParaRPr sz="900">
              <a:latin typeface="IBM Plex Sans"/>
              <a:ea typeface="IBM Plex Sans"/>
              <a:cs typeface="IBM Plex Sans"/>
              <a:sym typeface="IBM Plex Sans"/>
            </a:endParaRPr>
          </a:p>
          <a:p>
            <a:pPr indent="0" lvl="0" marL="0" marR="114300" rtl="0" algn="l">
              <a:lnSpc>
                <a:spcPct val="100000"/>
              </a:lnSpc>
              <a:spcBef>
                <a:spcPts val="0"/>
              </a:spcBef>
              <a:spcAft>
                <a:spcPts val="0"/>
              </a:spcAft>
              <a:buNone/>
            </a:pPr>
            <a:r>
              <a:t/>
            </a:r>
            <a:endParaRPr sz="900">
              <a:latin typeface="IBM Plex Sans"/>
              <a:ea typeface="IBM Plex Sans"/>
              <a:cs typeface="IBM Plex Sans"/>
              <a:sym typeface="IBM Plex Sans"/>
            </a:endParaRPr>
          </a:p>
          <a:p>
            <a:pPr indent="-285750" lvl="0" marL="457200" marR="114300" rtl="0" algn="l">
              <a:spcBef>
                <a:spcPts val="0"/>
              </a:spcBef>
              <a:spcAft>
                <a:spcPts val="0"/>
              </a:spcAft>
              <a:buSzPts val="900"/>
              <a:buFont typeface="IBM Plex Sans"/>
              <a:buAutoNum type="arabicPeriod"/>
            </a:pPr>
            <a:r>
              <a:rPr lang="en" sz="900">
                <a:latin typeface="IBM Plex Sans"/>
                <a:ea typeface="IBM Plex Sans"/>
                <a:cs typeface="IBM Plex Sans"/>
                <a:sym typeface="IBM Plex Sans"/>
              </a:rPr>
              <a:t>SELECT *</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FROM (</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SELECT start_terminal,</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start_time,</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duration_seconds,</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RANK() OVER (PARTITION BY start_terminal ORDER BY duration_seconds DESC) AS rank_order</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FROM tutorial.dc_bikeshare_q1_2012</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WHERE start_time &lt; '2012-01-05'</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 temp</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WHERE temp.rank_order &lt;= 5</a:t>
            </a:r>
            <a:endParaRPr sz="900">
              <a:latin typeface="IBM Plex Sans"/>
              <a:ea typeface="IBM Plex Sans"/>
              <a:cs typeface="IBM Plex Sans"/>
              <a:sym typeface="IBM Plex Sans"/>
            </a:endParaRPr>
          </a:p>
          <a:p>
            <a:pPr indent="0" lvl="0" marL="114300" marR="114300" rtl="0" algn="l">
              <a:spcBef>
                <a:spcPts val="0"/>
              </a:spcBef>
              <a:spcAft>
                <a:spcPts val="0"/>
              </a:spcAft>
              <a:buNone/>
            </a:pPr>
            <a:r>
              <a:t/>
            </a:r>
            <a:endParaRPr sz="900">
              <a:latin typeface="IBM Plex Sans"/>
              <a:ea typeface="IBM Plex Sans"/>
              <a:cs typeface="IBM Plex Sans"/>
              <a:sym typeface="IBM Plex Sans"/>
            </a:endParaRPr>
          </a:p>
          <a:p>
            <a:pPr indent="0" lvl="0" marL="114300" marR="114300" rtl="0" algn="l">
              <a:lnSpc>
                <a:spcPct val="100000"/>
              </a:lnSpc>
              <a:spcBef>
                <a:spcPts val="0"/>
              </a:spcBef>
              <a:spcAft>
                <a:spcPts val="0"/>
              </a:spcAft>
              <a:buNone/>
            </a:pPr>
            <a:r>
              <a:t/>
            </a:r>
            <a:endParaRPr sz="900">
              <a:latin typeface="IBM Plex Sans"/>
              <a:ea typeface="IBM Plex Sans"/>
              <a:cs typeface="IBM Plex Sans"/>
              <a:sym typeface="IBM Plex Sans"/>
            </a:endParaRPr>
          </a:p>
          <a:p>
            <a:pPr indent="0" lvl="0" marL="114300" marR="114300" rtl="0" algn="l">
              <a:lnSpc>
                <a:spcPct val="100000"/>
              </a:lnSpc>
              <a:spcBef>
                <a:spcPts val="0"/>
              </a:spcBef>
              <a:spcAft>
                <a:spcPts val="0"/>
              </a:spcAft>
              <a:buNone/>
            </a:pPr>
            <a:r>
              <a:t/>
            </a:r>
            <a:endParaRPr sz="900">
              <a:latin typeface="IBM Plex Sans"/>
              <a:ea typeface="IBM Plex Sans"/>
              <a:cs typeface="IBM Plex Sans"/>
              <a:sym typeface="IBM Plex Sans"/>
            </a:endParaRPr>
          </a:p>
          <a:p>
            <a:pPr indent="0" lvl="0" marL="114300" marR="114300" rtl="0" algn="l">
              <a:lnSpc>
                <a:spcPct val="100000"/>
              </a:lnSpc>
              <a:spcBef>
                <a:spcPts val="0"/>
              </a:spcBef>
              <a:spcAft>
                <a:spcPts val="0"/>
              </a:spcAft>
              <a:buClr>
                <a:schemeClr val="dk1"/>
              </a:buClr>
              <a:buSzPts val="1100"/>
              <a:buFont typeface="Arial"/>
              <a:buNone/>
            </a:pPr>
            <a:r>
              <a:t/>
            </a:r>
            <a:endParaRPr sz="900">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900">
              <a:latin typeface="IBM Plex Sans"/>
              <a:ea typeface="IBM Plex Sans"/>
              <a:cs typeface="IBM Plex Sans"/>
              <a:sym typeface="IBM Plex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8F6"/>
        </a:solidFill>
      </p:bgPr>
    </p:bg>
    <p:spTree>
      <p:nvGrpSpPr>
        <p:cNvPr id="411" name="Shape 411"/>
        <p:cNvGrpSpPr/>
        <p:nvPr/>
      </p:nvGrpSpPr>
      <p:grpSpPr>
        <a:xfrm>
          <a:off x="0" y="0"/>
          <a:ext cx="0" cy="0"/>
          <a:chOff x="0" y="0"/>
          <a:chExt cx="0" cy="0"/>
        </a:xfrm>
      </p:grpSpPr>
      <p:sp>
        <p:nvSpPr>
          <p:cNvPr id="412" name="Google Shape;412;p57"/>
          <p:cNvSpPr/>
          <p:nvPr/>
        </p:nvSpPr>
        <p:spPr>
          <a:xfrm>
            <a:off x="472400" y="686850"/>
            <a:ext cx="37032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57"/>
          <p:cNvSpPr txBox="1"/>
          <p:nvPr>
            <p:ph type="title"/>
          </p:nvPr>
        </p:nvSpPr>
        <p:spPr>
          <a:xfrm>
            <a:off x="431300" y="285075"/>
            <a:ext cx="6668700" cy="47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Resources</a:t>
            </a:r>
            <a:endParaRPr b="1">
              <a:latin typeface="IBM Plex Sans"/>
              <a:ea typeface="IBM Plex Sans"/>
              <a:cs typeface="IBM Plex Sans"/>
              <a:sym typeface="IBM Plex Sans"/>
            </a:endParaRPr>
          </a:p>
        </p:txBody>
      </p:sp>
      <p:sp>
        <p:nvSpPr>
          <p:cNvPr id="414" name="Google Shape;414;p57"/>
          <p:cNvSpPr txBox="1"/>
          <p:nvPr/>
        </p:nvSpPr>
        <p:spPr>
          <a:xfrm>
            <a:off x="6526625" y="4861600"/>
            <a:ext cx="2517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415" name="Google Shape;415;p57"/>
          <p:cNvSpPr txBox="1"/>
          <p:nvPr/>
        </p:nvSpPr>
        <p:spPr>
          <a:xfrm>
            <a:off x="4976650" y="4861600"/>
            <a:ext cx="149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416" name="Google Shape;416;p57"/>
          <p:cNvSpPr txBox="1"/>
          <p:nvPr/>
        </p:nvSpPr>
        <p:spPr>
          <a:xfrm>
            <a:off x="476250" y="1245575"/>
            <a:ext cx="7836900" cy="2930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solidFill>
                  <a:schemeClr val="dk2"/>
                </a:solidFill>
              </a:rPr>
              <a:t>SQL Police Game (Practice SQL with a fun detective game!) -</a:t>
            </a:r>
            <a:r>
              <a:rPr lang="en" sz="1600"/>
              <a:t> </a:t>
            </a:r>
            <a:r>
              <a:rPr lang="en" sz="1600" u="sng">
                <a:solidFill>
                  <a:schemeClr val="accent5"/>
                </a:solidFill>
                <a:hlinkClick r:id="rId3">
                  <a:extLst>
                    <a:ext uri="{A12FA001-AC4F-418D-AE19-62706E023703}">
                      <ahyp:hlinkClr val="tx"/>
                    </a:ext>
                  </a:extLst>
                </a:hlinkClick>
              </a:rPr>
              <a:t>https://sqlpd.com/</a:t>
            </a:r>
            <a:r>
              <a:rPr lang="en" sz="1600">
                <a:solidFill>
                  <a:schemeClr val="dk2"/>
                </a:solidFill>
              </a:rPr>
              <a:t> </a:t>
            </a:r>
            <a:endParaRPr sz="1600">
              <a:solidFill>
                <a:schemeClr val="dk2"/>
              </a:solidFill>
            </a:endParaRPr>
          </a:p>
          <a:p>
            <a:pPr indent="0" lvl="0" marL="0" rtl="0" algn="l">
              <a:lnSpc>
                <a:spcPct val="150000"/>
              </a:lnSpc>
              <a:spcBef>
                <a:spcPts val="1200"/>
              </a:spcBef>
              <a:spcAft>
                <a:spcPts val="0"/>
              </a:spcAft>
              <a:buNone/>
            </a:pPr>
            <a:r>
              <a:rPr lang="en" sz="1600">
                <a:solidFill>
                  <a:schemeClr val="dk2"/>
                </a:solidFill>
              </a:rPr>
              <a:t>SQL Interview questions - </a:t>
            </a:r>
            <a:r>
              <a:rPr lang="en" sz="1600" u="sng">
                <a:solidFill>
                  <a:schemeClr val="accent5"/>
                </a:solidFill>
                <a:hlinkClick r:id="rId4">
                  <a:extLst>
                    <a:ext uri="{A12FA001-AC4F-418D-AE19-62706E023703}">
                      <ahyp:hlinkClr val="tx"/>
                    </a:ext>
                  </a:extLst>
                </a:hlinkClick>
              </a:rPr>
              <a:t>https://platform.stratascratch.com/coding?code_type=1</a:t>
            </a:r>
            <a:endParaRPr sz="1600">
              <a:solidFill>
                <a:schemeClr val="dk2"/>
              </a:solidFill>
            </a:endParaRPr>
          </a:p>
          <a:p>
            <a:pPr indent="0" lvl="0" marL="0" rtl="0" algn="l">
              <a:lnSpc>
                <a:spcPct val="150000"/>
              </a:lnSpc>
              <a:spcBef>
                <a:spcPts val="1200"/>
              </a:spcBef>
              <a:spcAft>
                <a:spcPts val="0"/>
              </a:spcAft>
              <a:buNone/>
            </a:pPr>
            <a:r>
              <a:rPr lang="en" sz="1600">
                <a:solidFill>
                  <a:schemeClr val="dk2"/>
                </a:solidFill>
              </a:rPr>
              <a:t>Kaggle Advanced SQL Course - </a:t>
            </a:r>
            <a:r>
              <a:rPr lang="en" sz="1600" u="sng">
                <a:solidFill>
                  <a:schemeClr val="hlink"/>
                </a:solidFill>
                <a:hlinkClick r:id="rId5"/>
              </a:rPr>
              <a:t>https://www.kaggle.com/learn/advanced-sql</a:t>
            </a:r>
            <a:endParaRPr sz="1600">
              <a:solidFill>
                <a:schemeClr val="dk2"/>
              </a:solidFill>
            </a:endParaRPr>
          </a:p>
          <a:p>
            <a:pPr indent="0" lvl="0" marL="0" rtl="0" algn="l">
              <a:lnSpc>
                <a:spcPct val="150000"/>
              </a:lnSpc>
              <a:spcBef>
                <a:spcPts val="1200"/>
              </a:spcBef>
              <a:spcAft>
                <a:spcPts val="0"/>
              </a:spcAft>
              <a:buNone/>
            </a:pPr>
            <a:r>
              <a:rPr lang="en" sz="1600">
                <a:solidFill>
                  <a:schemeClr val="dk2"/>
                </a:solidFill>
              </a:rPr>
              <a:t>SQL Joins Tutorial - </a:t>
            </a:r>
            <a:r>
              <a:rPr lang="en" sz="1600" u="sng">
                <a:solidFill>
                  <a:schemeClr val="hlink"/>
                </a:solidFill>
                <a:hlinkClick r:id="rId6"/>
              </a:rPr>
              <a:t>https://www.w3schools.com/sql/sql_join.asp</a:t>
            </a:r>
            <a:endParaRPr sz="1600">
              <a:solidFill>
                <a:schemeClr val="dk2"/>
              </a:solidFill>
            </a:endParaRPr>
          </a:p>
          <a:p>
            <a:pPr indent="0" lvl="0" marL="0" rtl="0" algn="l">
              <a:lnSpc>
                <a:spcPct val="150000"/>
              </a:lnSpc>
              <a:spcBef>
                <a:spcPts val="1200"/>
              </a:spcBef>
              <a:spcAft>
                <a:spcPts val="0"/>
              </a:spcAft>
              <a:buNone/>
            </a:pPr>
            <a:r>
              <a:rPr lang="en" sz="1600">
                <a:solidFill>
                  <a:schemeClr val="dk2"/>
                </a:solidFill>
              </a:rPr>
              <a:t>Oracle Analytic Functions - </a:t>
            </a:r>
            <a:r>
              <a:rPr lang="en" sz="1600" u="sng">
                <a:solidFill>
                  <a:schemeClr val="hlink"/>
                </a:solidFill>
                <a:hlinkClick r:id="rId7"/>
              </a:rPr>
              <a:t>https://docs.oracle.com/en/database/oracle/oracle-database/19/sqlrf/Analytic-Functions.html#GUID-527832F7-63C0-4445-8C16-307FA5084056</a:t>
            </a:r>
            <a:endParaRPr sz="1600">
              <a:solidFill>
                <a:schemeClr val="dk2"/>
              </a:solidFill>
            </a:endParaRPr>
          </a:p>
          <a:p>
            <a:pPr indent="0" lvl="0" marL="0" rtl="0" algn="l">
              <a:lnSpc>
                <a:spcPct val="150000"/>
              </a:lnSpc>
              <a:spcBef>
                <a:spcPts val="1200"/>
              </a:spcBef>
              <a:spcAft>
                <a:spcPts val="0"/>
              </a:spcAft>
              <a:buNone/>
            </a:pPr>
            <a:r>
              <a:t/>
            </a:r>
            <a:endParaRPr sz="1600">
              <a:solidFill>
                <a:schemeClr val="dk2"/>
              </a:solidFill>
            </a:endParaRPr>
          </a:p>
          <a:p>
            <a:pPr indent="0" lvl="0" marL="0" rtl="0" algn="l">
              <a:lnSpc>
                <a:spcPct val="150000"/>
              </a:lnSpc>
              <a:spcBef>
                <a:spcPts val="1200"/>
              </a:spcBef>
              <a:spcAft>
                <a:spcPts val="0"/>
              </a:spcAft>
              <a:buNone/>
            </a:pPr>
            <a:r>
              <a:t/>
            </a:r>
            <a:endParaRPr sz="1600">
              <a:solidFill>
                <a:schemeClr val="dk2"/>
              </a:solidFill>
            </a:endParaRPr>
          </a:p>
          <a:p>
            <a:pPr indent="0" lvl="0" marL="0" rtl="0" algn="l">
              <a:lnSpc>
                <a:spcPct val="150000"/>
              </a:lnSpc>
              <a:spcBef>
                <a:spcPts val="1200"/>
              </a:spcBef>
              <a:spcAft>
                <a:spcPts val="0"/>
              </a:spcAft>
              <a:buNone/>
            </a:pPr>
            <a:r>
              <a:t/>
            </a:r>
            <a:endParaRPr sz="1600">
              <a:solidFill>
                <a:schemeClr val="dk2"/>
              </a:solidFill>
            </a:endParaRPr>
          </a:p>
          <a:p>
            <a:pPr indent="0" lvl="0" marL="0" rtl="0" algn="l">
              <a:lnSpc>
                <a:spcPct val="150000"/>
              </a:lnSpc>
              <a:spcBef>
                <a:spcPts val="1200"/>
              </a:spcBef>
              <a:spcAft>
                <a:spcPts val="1200"/>
              </a:spcAft>
              <a:buClr>
                <a:schemeClr val="dk1"/>
              </a:buClr>
              <a:buSzPts val="1100"/>
              <a:buFont typeface="Arial"/>
              <a:buNone/>
            </a:pPr>
            <a:r>
              <a:t/>
            </a:r>
            <a:endParaRPr sz="16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420" name="Shape 420"/>
        <p:cNvGrpSpPr/>
        <p:nvPr/>
      </p:nvGrpSpPr>
      <p:grpSpPr>
        <a:xfrm>
          <a:off x="0" y="0"/>
          <a:ext cx="0" cy="0"/>
          <a:chOff x="0" y="0"/>
          <a:chExt cx="0" cy="0"/>
        </a:xfrm>
      </p:grpSpPr>
      <p:pic>
        <p:nvPicPr>
          <p:cNvPr id="421" name="Google Shape;421;p58"/>
          <p:cNvPicPr preferRelativeResize="0"/>
          <p:nvPr/>
        </p:nvPicPr>
        <p:blipFill rotWithShape="1">
          <a:blip r:embed="rId3">
            <a:alphaModFix/>
          </a:blip>
          <a:srcRect b="0" l="0" r="0" t="0"/>
          <a:stretch/>
        </p:blipFill>
        <p:spPr>
          <a:xfrm>
            <a:off x="6049885" y="-460152"/>
            <a:ext cx="2470054" cy="2268100"/>
          </a:xfrm>
          <a:prstGeom prst="rect">
            <a:avLst/>
          </a:prstGeom>
          <a:noFill/>
          <a:ln>
            <a:noFill/>
          </a:ln>
        </p:spPr>
      </p:pic>
      <p:pic>
        <p:nvPicPr>
          <p:cNvPr id="422" name="Google Shape;422;p58"/>
          <p:cNvPicPr preferRelativeResize="0"/>
          <p:nvPr/>
        </p:nvPicPr>
        <p:blipFill rotWithShape="1">
          <a:blip r:embed="rId4">
            <a:alphaModFix/>
          </a:blip>
          <a:srcRect b="18481" l="18608" r="19322" t="19790"/>
          <a:stretch/>
        </p:blipFill>
        <p:spPr>
          <a:xfrm>
            <a:off x="722100" y="990700"/>
            <a:ext cx="3121651" cy="3103974"/>
          </a:xfrm>
          <a:prstGeom prst="rect">
            <a:avLst/>
          </a:prstGeom>
          <a:noFill/>
          <a:ln>
            <a:noFill/>
          </a:ln>
        </p:spPr>
      </p:pic>
      <p:sp>
        <p:nvSpPr>
          <p:cNvPr id="423" name="Google Shape;423;p58"/>
          <p:cNvSpPr txBox="1"/>
          <p:nvPr>
            <p:ph idx="2" type="body"/>
          </p:nvPr>
        </p:nvSpPr>
        <p:spPr>
          <a:xfrm>
            <a:off x="4963525" y="466550"/>
            <a:ext cx="3738600" cy="387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1800"/>
              <a:buNone/>
            </a:pPr>
            <a:r>
              <a:t/>
            </a:r>
            <a:endParaRPr b="1" i="1" sz="2500">
              <a:latin typeface="IBM Plex Sans"/>
              <a:ea typeface="IBM Plex Sans"/>
              <a:cs typeface="IBM Plex Sans"/>
              <a:sym typeface="IBM Plex Sans"/>
            </a:endParaRPr>
          </a:p>
          <a:p>
            <a:pPr indent="0" lvl="0" marL="0" rtl="0" algn="ctr">
              <a:lnSpc>
                <a:spcPct val="115000"/>
              </a:lnSpc>
              <a:spcBef>
                <a:spcPts val="0"/>
              </a:spcBef>
              <a:spcAft>
                <a:spcPts val="0"/>
              </a:spcAft>
              <a:buSzPts val="1800"/>
              <a:buNone/>
            </a:pPr>
            <a:r>
              <a:t/>
            </a:r>
            <a:endParaRPr b="1" i="1" sz="2500">
              <a:latin typeface="IBM Plex Sans"/>
              <a:ea typeface="IBM Plex Sans"/>
              <a:cs typeface="IBM Plex Sans"/>
              <a:sym typeface="IBM Plex Sans"/>
            </a:endParaRPr>
          </a:p>
          <a:p>
            <a:pPr indent="0" lvl="0" marL="0" rtl="0" algn="l">
              <a:lnSpc>
                <a:spcPct val="115000"/>
              </a:lnSpc>
              <a:spcBef>
                <a:spcPts val="0"/>
              </a:spcBef>
              <a:spcAft>
                <a:spcPts val="0"/>
              </a:spcAft>
              <a:buSzPts val="1800"/>
              <a:buNone/>
            </a:pPr>
            <a:r>
              <a:t/>
            </a:r>
            <a:endParaRPr b="1" i="1" sz="3000">
              <a:latin typeface="IBM Plex Sans"/>
              <a:ea typeface="IBM Plex Sans"/>
              <a:cs typeface="IBM Plex Sans"/>
              <a:sym typeface="IBM Plex Sans"/>
            </a:endParaRPr>
          </a:p>
          <a:p>
            <a:pPr indent="0" lvl="0" marL="0" rtl="0" algn="ctr">
              <a:lnSpc>
                <a:spcPct val="115000"/>
              </a:lnSpc>
              <a:spcBef>
                <a:spcPts val="0"/>
              </a:spcBef>
              <a:spcAft>
                <a:spcPts val="0"/>
              </a:spcAft>
              <a:buSzPts val="1800"/>
              <a:buNone/>
            </a:pPr>
            <a:r>
              <a:rPr b="1" i="1" lang="en" sz="3000">
                <a:latin typeface="IBM Plex Sans"/>
                <a:ea typeface="IBM Plex Sans"/>
                <a:cs typeface="IBM Plex Sans"/>
                <a:sym typeface="IBM Plex Sans"/>
              </a:rPr>
              <a:t>Thank you!</a:t>
            </a:r>
            <a:endParaRPr b="1" i="1" sz="3000">
              <a:latin typeface="IBM Plex Sans"/>
              <a:ea typeface="IBM Plex Sans"/>
              <a:cs typeface="IBM Plex Sans"/>
              <a:sym typeface="IBM Plex Sans"/>
            </a:endParaRPr>
          </a:p>
          <a:p>
            <a:pPr indent="0" lvl="0" marL="0" rtl="0" algn="l">
              <a:lnSpc>
                <a:spcPct val="115000"/>
              </a:lnSpc>
              <a:spcBef>
                <a:spcPts val="0"/>
              </a:spcBef>
              <a:spcAft>
                <a:spcPts val="0"/>
              </a:spcAft>
              <a:buSzPts val="1800"/>
              <a:buNone/>
            </a:pPr>
            <a:r>
              <a:t/>
            </a:r>
            <a:endParaRPr b="1" i="1" sz="2500">
              <a:latin typeface="IBM Plex Sans"/>
              <a:ea typeface="IBM Plex Sans"/>
              <a:cs typeface="IBM Plex Sans"/>
              <a:sym typeface="IBM Plex Sans"/>
            </a:endParaRPr>
          </a:p>
          <a:p>
            <a:pPr indent="0" lvl="0" marL="0" rtl="0" algn="l">
              <a:lnSpc>
                <a:spcPct val="115000"/>
              </a:lnSpc>
              <a:spcBef>
                <a:spcPts val="0"/>
              </a:spcBef>
              <a:spcAft>
                <a:spcPts val="0"/>
              </a:spcAft>
              <a:buClr>
                <a:schemeClr val="dk1"/>
              </a:buClr>
              <a:buSzPts val="1800"/>
              <a:buFont typeface="Arial"/>
              <a:buNone/>
            </a:pPr>
            <a:r>
              <a:rPr b="1" lang="en" sz="1600">
                <a:solidFill>
                  <a:srgbClr val="1F232D"/>
                </a:solidFill>
                <a:latin typeface="IBM Plex Sans"/>
                <a:ea typeface="IBM Plex Sans"/>
                <a:cs typeface="IBM Plex Sans"/>
                <a:sym typeface="IBM Plex Sans"/>
              </a:rPr>
              <a:t>IG</a:t>
            </a:r>
            <a:r>
              <a:rPr lang="en" sz="1600">
                <a:solidFill>
                  <a:srgbClr val="1F232D"/>
                </a:solidFill>
                <a:latin typeface="IBM Plex Sans"/>
                <a:ea typeface="IBM Plex Sans"/>
                <a:cs typeface="IBM Plex Sans"/>
                <a:sym typeface="IBM Plex Sans"/>
              </a:rPr>
              <a:t>: @data.ucd</a:t>
            </a:r>
            <a:endParaRPr sz="1600">
              <a:solidFill>
                <a:srgbClr val="1F232D"/>
              </a:solidFill>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800"/>
              <a:buFont typeface="Arial"/>
              <a:buNone/>
            </a:pPr>
            <a:r>
              <a:rPr b="1" lang="en" sz="1600">
                <a:solidFill>
                  <a:srgbClr val="1F232D"/>
                </a:solidFill>
                <a:latin typeface="IBM Plex Sans"/>
                <a:ea typeface="IBM Plex Sans"/>
                <a:cs typeface="IBM Plex Sans"/>
                <a:sym typeface="IBM Plex Sans"/>
              </a:rPr>
              <a:t>FB</a:t>
            </a:r>
            <a:r>
              <a:rPr lang="en" sz="1600">
                <a:solidFill>
                  <a:srgbClr val="1F232D"/>
                </a:solidFill>
                <a:latin typeface="IBM Plex Sans"/>
                <a:ea typeface="IBM Plex Sans"/>
                <a:cs typeface="IBM Plex Sans"/>
                <a:sym typeface="IBM Plex Sans"/>
              </a:rPr>
              <a:t>: facebook.com/data.ucd</a:t>
            </a:r>
            <a:endParaRPr sz="1600">
              <a:solidFill>
                <a:srgbClr val="1F232D"/>
              </a:solidFill>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800"/>
              <a:buFont typeface="Arial"/>
              <a:buNone/>
            </a:pPr>
            <a:r>
              <a:rPr b="1" lang="en" sz="1600">
                <a:solidFill>
                  <a:srgbClr val="1F232D"/>
                </a:solidFill>
                <a:latin typeface="IBM Plex Sans"/>
                <a:ea typeface="IBM Plex Sans"/>
                <a:cs typeface="IBM Plex Sans"/>
                <a:sym typeface="IBM Plex Sans"/>
              </a:rPr>
              <a:t>Website</a:t>
            </a:r>
            <a:r>
              <a:rPr lang="en" sz="1600">
                <a:solidFill>
                  <a:srgbClr val="1F232D"/>
                </a:solidFill>
                <a:latin typeface="IBM Plex Sans"/>
                <a:ea typeface="IBM Plex Sans"/>
                <a:cs typeface="IBM Plex Sans"/>
                <a:sym typeface="IBM Plex Sans"/>
              </a:rPr>
              <a:t>: davisdsc.com</a:t>
            </a:r>
            <a:endParaRPr sz="1600">
              <a:solidFill>
                <a:srgbClr val="1F232D"/>
              </a:solidFill>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800"/>
              <a:buFont typeface="Arial"/>
              <a:buNone/>
            </a:pPr>
            <a:r>
              <a:rPr b="1" lang="en" sz="1600">
                <a:solidFill>
                  <a:srgbClr val="1F232D"/>
                </a:solidFill>
                <a:latin typeface="IBM Plex Sans"/>
                <a:ea typeface="IBM Plex Sans"/>
                <a:cs typeface="IBM Plex Sans"/>
                <a:sym typeface="IBM Plex Sans"/>
              </a:rPr>
              <a:t>GitHub</a:t>
            </a:r>
            <a:r>
              <a:rPr lang="en" sz="1600">
                <a:solidFill>
                  <a:srgbClr val="1F232D"/>
                </a:solidFill>
                <a:latin typeface="IBM Plex Sans"/>
                <a:ea typeface="IBM Plex Sans"/>
                <a:cs typeface="IBM Plex Sans"/>
                <a:sym typeface="IBM Plex Sans"/>
              </a:rPr>
              <a:t>: Davis-Data-Science-Club</a:t>
            </a:r>
            <a:endParaRPr sz="1600">
              <a:solidFill>
                <a:srgbClr val="1F232D"/>
              </a:solidFill>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solidFill>
                  <a:srgbClr val="1F232D"/>
                </a:solidFill>
                <a:latin typeface="IBM Plex Sans"/>
                <a:ea typeface="IBM Plex Sans"/>
                <a:cs typeface="IBM Plex Sans"/>
                <a:sym typeface="IBM Plex Sans"/>
              </a:rPr>
              <a:t>Discord</a:t>
            </a:r>
            <a:r>
              <a:rPr lang="en" sz="1600">
                <a:solidFill>
                  <a:srgbClr val="1F232D"/>
                </a:solidFill>
                <a:latin typeface="IBM Plex Sans"/>
                <a:ea typeface="IBM Plex Sans"/>
                <a:cs typeface="IBM Plex Sans"/>
                <a:sym typeface="IBM Plex Sans"/>
              </a:rPr>
              <a:t>: discord.gg/zCPRKHdM7</a:t>
            </a:r>
            <a:endParaRPr sz="1600">
              <a:solidFill>
                <a:srgbClr val="1F232D"/>
              </a:solidFill>
              <a:latin typeface="IBM Plex Sans"/>
              <a:ea typeface="IBM Plex Sans"/>
              <a:cs typeface="IBM Plex Sans"/>
              <a:sym typeface="IBM Plex Sans"/>
            </a:endParaRPr>
          </a:p>
          <a:p>
            <a:pPr indent="0" lvl="0" marL="0" rtl="0" algn="l">
              <a:spcBef>
                <a:spcPts val="0"/>
              </a:spcBef>
              <a:spcAft>
                <a:spcPts val="0"/>
              </a:spcAft>
              <a:buClr>
                <a:schemeClr val="dk1"/>
              </a:buClr>
              <a:buSzPts val="1800"/>
              <a:buFont typeface="Arial"/>
              <a:buNone/>
            </a:pPr>
            <a:r>
              <a:rPr b="1" lang="en" sz="1600">
                <a:solidFill>
                  <a:srgbClr val="1F232D"/>
                </a:solidFill>
                <a:latin typeface="IBM Plex Sans"/>
                <a:ea typeface="IBM Plex Sans"/>
                <a:cs typeface="IBM Plex Sans"/>
                <a:sym typeface="IBM Plex Sans"/>
              </a:rPr>
              <a:t>Linktree</a:t>
            </a:r>
            <a:r>
              <a:rPr lang="en" sz="1600">
                <a:solidFill>
                  <a:srgbClr val="1F232D"/>
                </a:solidFill>
                <a:latin typeface="IBM Plex Sans"/>
                <a:ea typeface="IBM Plex Sans"/>
                <a:cs typeface="IBM Plex Sans"/>
                <a:sym typeface="IBM Plex Sans"/>
              </a:rPr>
              <a:t>: linktr.ee/davisdsc</a:t>
            </a:r>
            <a:endParaRPr sz="1600">
              <a:solidFill>
                <a:srgbClr val="1F232D"/>
              </a:solidFill>
              <a:latin typeface="IBM Plex Sans"/>
              <a:ea typeface="IBM Plex Sans"/>
              <a:cs typeface="IBM Plex Sans"/>
              <a:sym typeface="IBM Plex Sans"/>
            </a:endParaRPr>
          </a:p>
          <a:p>
            <a:pPr indent="0" lvl="0" marL="0" rtl="0" algn="ctr">
              <a:lnSpc>
                <a:spcPct val="115000"/>
              </a:lnSpc>
              <a:spcBef>
                <a:spcPts val="1200"/>
              </a:spcBef>
              <a:spcAft>
                <a:spcPts val="0"/>
              </a:spcAft>
              <a:buClr>
                <a:schemeClr val="dk1"/>
              </a:buClr>
              <a:buSzPts val="1100"/>
              <a:buFont typeface="Arial"/>
              <a:buNone/>
            </a:pPr>
            <a:r>
              <a:t/>
            </a:r>
            <a:endParaRPr b="1" i="1" sz="2500">
              <a:latin typeface="IBM Plex Sans"/>
              <a:ea typeface="IBM Plex Sans"/>
              <a:cs typeface="IBM Plex Sans"/>
              <a:sym typeface="IBM Plex Sans"/>
            </a:endParaRPr>
          </a:p>
          <a:p>
            <a:pPr indent="0" lvl="0" marL="0" rtl="0" algn="ctr">
              <a:lnSpc>
                <a:spcPct val="115000"/>
              </a:lnSpc>
              <a:spcBef>
                <a:spcPts val="0"/>
              </a:spcBef>
              <a:spcAft>
                <a:spcPts val="0"/>
              </a:spcAft>
              <a:buClr>
                <a:srgbClr val="000000"/>
              </a:buClr>
              <a:buSzPts val="1800"/>
              <a:buFont typeface="Arial"/>
              <a:buNone/>
            </a:pPr>
            <a:r>
              <a:t/>
            </a:r>
            <a:endParaRPr b="1" i="1" sz="2500">
              <a:latin typeface="IBM Plex Sans"/>
              <a:ea typeface="IBM Plex Sans"/>
              <a:cs typeface="IBM Plex Sans"/>
              <a:sym typeface="IBM Plex Sans"/>
            </a:endParaRPr>
          </a:p>
          <a:p>
            <a:pPr indent="0" lvl="0" marL="0" rtl="0" algn="l">
              <a:lnSpc>
                <a:spcPct val="115000"/>
              </a:lnSpc>
              <a:spcBef>
                <a:spcPts val="0"/>
              </a:spcBef>
              <a:spcAft>
                <a:spcPts val="0"/>
              </a:spcAft>
              <a:buSzPts val="1800"/>
              <a:buNone/>
            </a:pPr>
            <a:r>
              <a:t/>
            </a:r>
            <a:endParaRPr>
              <a:latin typeface="IBM Plex Sans"/>
              <a:ea typeface="IBM Plex Sans"/>
              <a:cs typeface="IBM Plex Sans"/>
              <a:sym typeface="IBM Plex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8"/>
          <p:cNvPicPr preferRelativeResize="0"/>
          <p:nvPr/>
        </p:nvPicPr>
        <p:blipFill>
          <a:blip r:embed="rId3">
            <a:alphaModFix/>
          </a:blip>
          <a:stretch>
            <a:fillRect/>
          </a:stretch>
        </p:blipFill>
        <p:spPr>
          <a:xfrm>
            <a:off x="1088200" y="455637"/>
            <a:ext cx="6967600" cy="4232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9"/>
          <p:cNvPicPr preferRelativeResize="0"/>
          <p:nvPr/>
        </p:nvPicPr>
        <p:blipFill>
          <a:blip r:embed="rId3">
            <a:alphaModFix/>
          </a:blip>
          <a:stretch>
            <a:fillRect/>
          </a:stretch>
        </p:blipFill>
        <p:spPr>
          <a:xfrm>
            <a:off x="1371425" y="417450"/>
            <a:ext cx="6490300" cy="4308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30"/>
          <p:cNvPicPr preferRelativeResize="0"/>
          <p:nvPr/>
        </p:nvPicPr>
        <p:blipFill>
          <a:blip r:embed="rId3">
            <a:alphaModFix/>
          </a:blip>
          <a:stretch>
            <a:fillRect/>
          </a:stretch>
        </p:blipFill>
        <p:spPr>
          <a:xfrm>
            <a:off x="302113" y="237950"/>
            <a:ext cx="3998750" cy="2339149"/>
          </a:xfrm>
          <a:prstGeom prst="rect">
            <a:avLst/>
          </a:prstGeom>
          <a:noFill/>
          <a:ln>
            <a:noFill/>
          </a:ln>
        </p:spPr>
      </p:pic>
      <p:pic>
        <p:nvPicPr>
          <p:cNvPr id="142" name="Google Shape;142;p30"/>
          <p:cNvPicPr preferRelativeResize="0"/>
          <p:nvPr/>
        </p:nvPicPr>
        <p:blipFill rotWithShape="1">
          <a:blip r:embed="rId4">
            <a:alphaModFix/>
          </a:blip>
          <a:srcRect b="20229" l="0" r="0" t="0"/>
          <a:stretch/>
        </p:blipFill>
        <p:spPr>
          <a:xfrm>
            <a:off x="4518525" y="237950"/>
            <a:ext cx="3867349" cy="2065400"/>
          </a:xfrm>
          <a:prstGeom prst="rect">
            <a:avLst/>
          </a:prstGeom>
          <a:noFill/>
          <a:ln>
            <a:noFill/>
          </a:ln>
        </p:spPr>
      </p:pic>
      <p:pic>
        <p:nvPicPr>
          <p:cNvPr id="143" name="Google Shape;143;p30"/>
          <p:cNvPicPr preferRelativeResize="0"/>
          <p:nvPr/>
        </p:nvPicPr>
        <p:blipFill>
          <a:blip r:embed="rId5">
            <a:alphaModFix/>
          </a:blip>
          <a:stretch>
            <a:fillRect/>
          </a:stretch>
        </p:blipFill>
        <p:spPr>
          <a:xfrm>
            <a:off x="4552267" y="2518687"/>
            <a:ext cx="3799870" cy="2270000"/>
          </a:xfrm>
          <a:prstGeom prst="rect">
            <a:avLst/>
          </a:prstGeom>
          <a:noFill/>
          <a:ln>
            <a:noFill/>
          </a:ln>
        </p:spPr>
      </p:pic>
      <p:pic>
        <p:nvPicPr>
          <p:cNvPr id="144" name="Google Shape;144;p30"/>
          <p:cNvPicPr preferRelativeResize="0"/>
          <p:nvPr/>
        </p:nvPicPr>
        <p:blipFill>
          <a:blip r:embed="rId6">
            <a:alphaModFix/>
          </a:blip>
          <a:stretch>
            <a:fillRect/>
          </a:stretch>
        </p:blipFill>
        <p:spPr>
          <a:xfrm>
            <a:off x="302125" y="2790600"/>
            <a:ext cx="4073599" cy="1998076"/>
          </a:xfrm>
          <a:prstGeom prst="rect">
            <a:avLst/>
          </a:prstGeom>
          <a:noFill/>
          <a:ln>
            <a:noFill/>
          </a:ln>
        </p:spPr>
      </p:pic>
      <p:sp>
        <p:nvSpPr>
          <p:cNvPr id="145" name="Google Shape;145;p30"/>
          <p:cNvSpPr txBox="1"/>
          <p:nvPr/>
        </p:nvSpPr>
        <p:spPr>
          <a:xfrm rot="-741891">
            <a:off x="2076604" y="2079896"/>
            <a:ext cx="5560482" cy="98370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0000"/>
                </a:solidFill>
              </a:rPr>
              <a:t>SQL SQL SQL SQL SQL</a:t>
            </a:r>
            <a:endParaRPr b="1" sz="30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1"/>
          <p:cNvSpPr txBox="1"/>
          <p:nvPr>
            <p:ph type="ctrTitle"/>
          </p:nvPr>
        </p:nvSpPr>
        <p:spPr>
          <a:xfrm>
            <a:off x="311700" y="992600"/>
            <a:ext cx="8520600" cy="1011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So, what is SQL?</a:t>
            </a:r>
            <a:endParaRPr/>
          </a:p>
        </p:txBody>
      </p:sp>
      <p:pic>
        <p:nvPicPr>
          <p:cNvPr id="151" name="Google Shape;151;p31"/>
          <p:cNvPicPr preferRelativeResize="0"/>
          <p:nvPr/>
        </p:nvPicPr>
        <p:blipFill>
          <a:blip r:embed="rId3">
            <a:alphaModFix/>
          </a:blip>
          <a:stretch>
            <a:fillRect/>
          </a:stretch>
        </p:blipFill>
        <p:spPr>
          <a:xfrm>
            <a:off x="3295650" y="2735625"/>
            <a:ext cx="2552700" cy="1790700"/>
          </a:xfrm>
          <a:prstGeom prst="rect">
            <a:avLst/>
          </a:prstGeom>
          <a:noFill/>
          <a:ln>
            <a:noFill/>
          </a:ln>
        </p:spPr>
      </p:pic>
      <p:sp>
        <p:nvSpPr>
          <p:cNvPr id="152" name="Google Shape;152;p31"/>
          <p:cNvSpPr txBox="1"/>
          <p:nvPr/>
        </p:nvSpPr>
        <p:spPr>
          <a:xfrm rot="467118">
            <a:off x="3544174" y="3179199"/>
            <a:ext cx="845998" cy="44633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0000"/>
                </a:solidFill>
              </a:rPr>
              <a:t>SQL</a:t>
            </a:r>
            <a:endParaRPr b="1" sz="1700">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8F6"/>
        </a:solidFill>
      </p:bgPr>
    </p:bg>
    <p:spTree>
      <p:nvGrpSpPr>
        <p:cNvPr id="156" name="Shape 156"/>
        <p:cNvGrpSpPr/>
        <p:nvPr/>
      </p:nvGrpSpPr>
      <p:grpSpPr>
        <a:xfrm>
          <a:off x="0" y="0"/>
          <a:ext cx="0" cy="0"/>
          <a:chOff x="0" y="0"/>
          <a:chExt cx="0" cy="0"/>
        </a:xfrm>
      </p:grpSpPr>
      <p:sp>
        <p:nvSpPr>
          <p:cNvPr id="157" name="Google Shape;157;p32"/>
          <p:cNvSpPr/>
          <p:nvPr/>
        </p:nvSpPr>
        <p:spPr>
          <a:xfrm>
            <a:off x="531200" y="695625"/>
            <a:ext cx="6759600" cy="1815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2"/>
          <p:cNvSpPr txBox="1"/>
          <p:nvPr>
            <p:ph type="title"/>
          </p:nvPr>
        </p:nvSpPr>
        <p:spPr>
          <a:xfrm>
            <a:off x="431300" y="285075"/>
            <a:ext cx="7635600" cy="47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SQL and Databases</a:t>
            </a:r>
            <a:endParaRPr b="1">
              <a:latin typeface="IBM Plex Sans"/>
              <a:ea typeface="IBM Plex Sans"/>
              <a:cs typeface="IBM Plex Sans"/>
              <a:sym typeface="IBM Plex Sans"/>
            </a:endParaRPr>
          </a:p>
        </p:txBody>
      </p:sp>
      <p:sp>
        <p:nvSpPr>
          <p:cNvPr id="159" name="Google Shape;159;p32"/>
          <p:cNvSpPr txBox="1"/>
          <p:nvPr>
            <p:ph idx="1" type="body"/>
          </p:nvPr>
        </p:nvSpPr>
        <p:spPr>
          <a:xfrm>
            <a:off x="165150" y="1158150"/>
            <a:ext cx="5475000" cy="3848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200000"/>
              </a:lnSpc>
              <a:spcBef>
                <a:spcPts val="0"/>
              </a:spcBef>
              <a:spcAft>
                <a:spcPts val="0"/>
              </a:spcAft>
              <a:buSzPts val="1800"/>
              <a:buFont typeface="IBM Plex Sans"/>
              <a:buChar char="-"/>
            </a:pPr>
            <a:r>
              <a:rPr lang="en">
                <a:latin typeface="IBM Plex Sans"/>
                <a:ea typeface="IBM Plex Sans"/>
                <a:cs typeface="IBM Plex Sans"/>
                <a:sym typeface="IBM Plex Sans"/>
              </a:rPr>
              <a:t>SQL → Structured Query Language</a:t>
            </a:r>
            <a:endParaRPr sz="1500">
              <a:latin typeface="IBM Plex Sans"/>
              <a:ea typeface="IBM Plex Sans"/>
              <a:cs typeface="IBM Plex Sans"/>
              <a:sym typeface="IBM Plex Sans"/>
            </a:endParaRPr>
          </a:p>
          <a:p>
            <a:pPr indent="-342900" lvl="0" marL="457200" rtl="0" algn="l">
              <a:lnSpc>
                <a:spcPct val="200000"/>
              </a:lnSpc>
              <a:spcBef>
                <a:spcPts val="0"/>
              </a:spcBef>
              <a:spcAft>
                <a:spcPts val="0"/>
              </a:spcAft>
              <a:buSzPts val="1800"/>
              <a:buFont typeface="IBM Plex Sans"/>
              <a:buChar char="-"/>
            </a:pPr>
            <a:r>
              <a:rPr lang="en">
                <a:latin typeface="IBM Plex Sans"/>
                <a:ea typeface="IBM Plex Sans"/>
                <a:cs typeface="IBM Plex Sans"/>
                <a:sym typeface="IBM Plex Sans"/>
              </a:rPr>
              <a:t>Programming language that lets us interact with databases</a:t>
            </a:r>
            <a:endParaRPr>
              <a:latin typeface="IBM Plex Sans"/>
              <a:ea typeface="IBM Plex Sans"/>
              <a:cs typeface="IBM Plex Sans"/>
              <a:sym typeface="IBM Plex Sans"/>
            </a:endParaRPr>
          </a:p>
          <a:p>
            <a:pPr indent="-342900" lvl="0" marL="457200" rtl="0" algn="l">
              <a:lnSpc>
                <a:spcPct val="200000"/>
              </a:lnSpc>
              <a:spcBef>
                <a:spcPts val="0"/>
              </a:spcBef>
              <a:spcAft>
                <a:spcPts val="0"/>
              </a:spcAft>
              <a:buSzPts val="1800"/>
              <a:buFont typeface="IBM Plex Sans"/>
              <a:buChar char="-"/>
            </a:pPr>
            <a:r>
              <a:rPr lang="en">
                <a:latin typeface="IBM Plex Sans"/>
                <a:ea typeface="IBM Plex Sans"/>
                <a:cs typeface="IBM Plex Sans"/>
                <a:sym typeface="IBM Plex Sans"/>
              </a:rPr>
              <a:t>We can retrieve, remove, update, and store data easily with SQL</a:t>
            </a:r>
            <a:endParaRPr>
              <a:latin typeface="IBM Plex Sans"/>
              <a:ea typeface="IBM Plex Sans"/>
              <a:cs typeface="IBM Plex Sans"/>
              <a:sym typeface="IBM Plex Sans"/>
            </a:endParaRPr>
          </a:p>
          <a:p>
            <a:pPr indent="-342900" lvl="0" marL="457200" rtl="0" algn="l">
              <a:lnSpc>
                <a:spcPct val="200000"/>
              </a:lnSpc>
              <a:spcBef>
                <a:spcPts val="0"/>
              </a:spcBef>
              <a:spcAft>
                <a:spcPts val="0"/>
              </a:spcAft>
              <a:buSzPts val="1800"/>
              <a:buFont typeface="IBM Plex Sans"/>
              <a:buChar char="-"/>
            </a:pPr>
            <a:r>
              <a:rPr lang="en">
                <a:latin typeface="IBM Plex Sans"/>
                <a:ea typeface="IBM Plex Sans"/>
                <a:cs typeface="IBM Plex Sans"/>
                <a:sym typeface="IBM Plex Sans"/>
              </a:rPr>
              <a:t>It is widely used and is easy to read</a:t>
            </a:r>
            <a:endParaRPr>
              <a:latin typeface="IBM Plex Sans"/>
              <a:ea typeface="IBM Plex Sans"/>
              <a:cs typeface="IBM Plex Sans"/>
              <a:sym typeface="IBM Plex Sans"/>
            </a:endParaRPr>
          </a:p>
          <a:p>
            <a:pPr indent="0" lvl="0" marL="0" rtl="0" algn="l">
              <a:lnSpc>
                <a:spcPct val="200000"/>
              </a:lnSpc>
              <a:spcBef>
                <a:spcPts val="0"/>
              </a:spcBef>
              <a:spcAft>
                <a:spcPts val="0"/>
              </a:spcAft>
              <a:buNone/>
            </a:pPr>
            <a:r>
              <a:t/>
            </a:r>
            <a:endParaRPr>
              <a:latin typeface="IBM Plex Sans"/>
              <a:ea typeface="IBM Plex Sans"/>
              <a:cs typeface="IBM Plex Sans"/>
              <a:sym typeface="IBM Plex Sans"/>
            </a:endParaRPr>
          </a:p>
        </p:txBody>
      </p:sp>
      <p:pic>
        <p:nvPicPr>
          <p:cNvPr id="160" name="Google Shape;160;p32"/>
          <p:cNvPicPr preferRelativeResize="0"/>
          <p:nvPr/>
        </p:nvPicPr>
        <p:blipFill>
          <a:blip r:embed="rId3">
            <a:alphaModFix/>
          </a:blip>
          <a:stretch>
            <a:fillRect/>
          </a:stretch>
        </p:blipFill>
        <p:spPr>
          <a:xfrm>
            <a:off x="5703025" y="1655200"/>
            <a:ext cx="3099600" cy="2303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8F6"/>
        </a:solidFill>
      </p:bgPr>
    </p:bg>
    <p:spTree>
      <p:nvGrpSpPr>
        <p:cNvPr id="164" name="Shape 164"/>
        <p:cNvGrpSpPr/>
        <p:nvPr/>
      </p:nvGrpSpPr>
      <p:grpSpPr>
        <a:xfrm>
          <a:off x="0" y="0"/>
          <a:ext cx="0" cy="0"/>
          <a:chOff x="0" y="0"/>
          <a:chExt cx="0" cy="0"/>
        </a:xfrm>
      </p:grpSpPr>
      <p:sp>
        <p:nvSpPr>
          <p:cNvPr id="165" name="Google Shape;165;p33"/>
          <p:cNvSpPr/>
          <p:nvPr/>
        </p:nvSpPr>
        <p:spPr>
          <a:xfrm>
            <a:off x="531200" y="695625"/>
            <a:ext cx="6759600" cy="1815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3"/>
          <p:cNvSpPr txBox="1"/>
          <p:nvPr>
            <p:ph type="title"/>
          </p:nvPr>
        </p:nvSpPr>
        <p:spPr>
          <a:xfrm>
            <a:off x="431300" y="285075"/>
            <a:ext cx="7635600" cy="47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SQL Interview</a:t>
            </a:r>
            <a:endParaRPr b="1">
              <a:latin typeface="IBM Plex Sans"/>
              <a:ea typeface="IBM Plex Sans"/>
              <a:cs typeface="IBM Plex Sans"/>
              <a:sym typeface="IBM Plex Sans"/>
            </a:endParaRPr>
          </a:p>
        </p:txBody>
      </p:sp>
      <p:pic>
        <p:nvPicPr>
          <p:cNvPr id="167" name="Google Shape;167;p33"/>
          <p:cNvPicPr preferRelativeResize="0"/>
          <p:nvPr/>
        </p:nvPicPr>
        <p:blipFill rotWithShape="1">
          <a:blip r:embed="rId3">
            <a:alphaModFix/>
          </a:blip>
          <a:srcRect b="0" l="0" r="33656" t="0"/>
          <a:stretch/>
        </p:blipFill>
        <p:spPr>
          <a:xfrm>
            <a:off x="531200" y="1304450"/>
            <a:ext cx="3229251" cy="3486525"/>
          </a:xfrm>
          <a:prstGeom prst="rect">
            <a:avLst/>
          </a:prstGeom>
          <a:noFill/>
          <a:ln>
            <a:noFill/>
          </a:ln>
        </p:spPr>
      </p:pic>
      <p:sp>
        <p:nvSpPr>
          <p:cNvPr id="168" name="Google Shape;168;p33"/>
          <p:cNvSpPr txBox="1"/>
          <p:nvPr/>
        </p:nvSpPr>
        <p:spPr>
          <a:xfrm>
            <a:off x="4087013" y="1304450"/>
            <a:ext cx="452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9900FF"/>
                </a:solidFill>
              </a:rPr>
              <a:t>What are the job titles of the highest paid employees?</a:t>
            </a:r>
            <a:endParaRPr sz="1800">
              <a:solidFill>
                <a:srgbClr val="9900FF"/>
              </a:solidFill>
            </a:endParaRPr>
          </a:p>
        </p:txBody>
      </p:sp>
      <p:pic>
        <p:nvPicPr>
          <p:cNvPr id="169" name="Google Shape;169;p33"/>
          <p:cNvPicPr preferRelativeResize="0"/>
          <p:nvPr/>
        </p:nvPicPr>
        <p:blipFill>
          <a:blip r:embed="rId4">
            <a:alphaModFix/>
          </a:blip>
          <a:stretch>
            <a:fillRect/>
          </a:stretch>
        </p:blipFill>
        <p:spPr>
          <a:xfrm>
            <a:off x="4127050" y="2321750"/>
            <a:ext cx="4443925" cy="2315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